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6" r:id="rId1"/>
  </p:sldMasterIdLst>
  <p:notesMasterIdLst>
    <p:notesMasterId r:id="rId68"/>
  </p:notesMasterIdLst>
  <p:sldIdLst>
    <p:sldId id="256" r:id="rId2"/>
    <p:sldId id="458" r:id="rId3"/>
    <p:sldId id="468" r:id="rId4"/>
    <p:sldId id="484" r:id="rId5"/>
    <p:sldId id="485" r:id="rId6"/>
    <p:sldId id="486"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40" r:id="rId20"/>
    <p:sldId id="341" r:id="rId21"/>
    <p:sldId id="328" r:id="rId22"/>
    <p:sldId id="342" r:id="rId23"/>
    <p:sldId id="329" r:id="rId24"/>
    <p:sldId id="330" r:id="rId25"/>
    <p:sldId id="331" r:id="rId26"/>
    <p:sldId id="332" r:id="rId27"/>
    <p:sldId id="333" r:id="rId28"/>
    <p:sldId id="334" r:id="rId29"/>
    <p:sldId id="350" r:id="rId30"/>
    <p:sldId id="343" r:id="rId31"/>
    <p:sldId id="344" r:id="rId32"/>
    <p:sldId id="345" r:id="rId33"/>
    <p:sldId id="335" r:id="rId34"/>
    <p:sldId id="346" r:id="rId35"/>
    <p:sldId id="347" r:id="rId36"/>
    <p:sldId id="348" r:id="rId37"/>
    <p:sldId id="336" r:id="rId38"/>
    <p:sldId id="349" r:id="rId39"/>
    <p:sldId id="337" r:id="rId40"/>
    <p:sldId id="338" r:id="rId41"/>
    <p:sldId id="339" r:id="rId42"/>
    <p:sldId id="492" r:id="rId43"/>
    <p:sldId id="493" r:id="rId44"/>
    <p:sldId id="494" r:id="rId45"/>
    <p:sldId id="487" r:id="rId46"/>
    <p:sldId id="488" r:id="rId47"/>
    <p:sldId id="489" r:id="rId48"/>
    <p:sldId id="490" r:id="rId49"/>
    <p:sldId id="491" r:id="rId50"/>
    <p:sldId id="495" r:id="rId51"/>
    <p:sldId id="496" r:id="rId52"/>
    <p:sldId id="497" r:id="rId53"/>
    <p:sldId id="498" r:id="rId54"/>
    <p:sldId id="499" r:id="rId55"/>
    <p:sldId id="500" r:id="rId56"/>
    <p:sldId id="501" r:id="rId57"/>
    <p:sldId id="502" r:id="rId58"/>
    <p:sldId id="503" r:id="rId59"/>
    <p:sldId id="505" r:id="rId60"/>
    <p:sldId id="506" r:id="rId61"/>
    <p:sldId id="504" r:id="rId62"/>
    <p:sldId id="507" r:id="rId63"/>
    <p:sldId id="508" r:id="rId64"/>
    <p:sldId id="510" r:id="rId65"/>
    <p:sldId id="509" r:id="rId66"/>
    <p:sldId id="511" r:id="rId67"/>
  </p:sldIdLst>
  <p:sldSz cx="9144000" cy="5143500" type="screen16x9"/>
  <p:notesSz cx="6858000" cy="9144000"/>
  <p:embeddedFontLst>
    <p:embeddedFont>
      <p:font typeface="Arial Black" panose="020B0A04020102020204" pitchFamily="34" charset="0"/>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ea typeface="+mj-ea"/>
                <a:cs typeface="Times New Roman" pitchFamily="18" charset="0"/>
              </a:rPr>
              <a:t>Is the percentage of cases that is </a:t>
            </a:r>
            <a:r>
              <a:rPr lang="en-US" dirty="0">
                <a:latin typeface="Times New Roman" pitchFamily="18" charset="0"/>
                <a:ea typeface="+mj-ea"/>
                <a:cs typeface="Times New Roman" pitchFamily="18" charset="0"/>
              </a:rPr>
              <a:t>segmented correctly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Sensitivity</a:t>
            </a:r>
            <a:r>
              <a:rPr lang="en-US" dirty="0">
                <a:latin typeface="Times New Roman" pitchFamily="18" charset="0"/>
                <a:ea typeface="+mj-ea"/>
                <a:cs typeface="Times New Roman" pitchFamily="18" charset="0"/>
              </a:rPr>
              <a:t> measures the percentage of actual positives values which are correctly identified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Specificity</a:t>
            </a:r>
            <a:r>
              <a:rPr lang="en-US" dirty="0">
                <a:latin typeface="Times New Roman" pitchFamily="18" charset="0"/>
                <a:ea typeface="+mj-ea"/>
                <a:cs typeface="Times New Roman" pitchFamily="18" charset="0"/>
              </a:rPr>
              <a:t> measures the percentage of negative values which are correctly identified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The Jaccard Similarity </a:t>
            </a:r>
            <a:r>
              <a:rPr lang="en-US" dirty="0">
                <a:latin typeface="Times New Roman" pitchFamily="18" charset="0"/>
                <a:ea typeface="+mj-ea"/>
                <a:cs typeface="Times New Roman" pitchFamily="18" charset="0"/>
              </a:rPr>
              <a:t>Index comparing the similarity between the ground truth and the segmented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Dice coefficient </a:t>
            </a:r>
            <a:r>
              <a:rPr lang="en-US" dirty="0">
                <a:latin typeface="Times New Roman" pitchFamily="18" charset="0"/>
                <a:ea typeface="+mj-ea"/>
                <a:cs typeface="Times New Roman" pitchFamily="18" charset="0"/>
              </a:rPr>
              <a:t>Like the Jaccard similarity index, it measures set agreement.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888888"/>
                </a:solidFill>
                <a:effectLst/>
                <a:latin typeface="Helvetica Neue"/>
              </a:rPr>
              <a:t> this score takes both false positives and false negatives into account.</a:t>
            </a: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fld id="{859AC031-9A8B-456B-BA1C-63FFA1D5B58A}" type="slidenum">
              <a:rPr lang="en-US" smtClean="0"/>
              <a:pPr/>
              <a:t>4</a:t>
            </a:fld>
            <a:endParaRPr lang="en-US"/>
          </a:p>
        </p:txBody>
      </p:sp>
    </p:spTree>
    <p:extLst>
      <p:ext uri="{BB962C8B-B14F-4D97-AF65-F5344CB8AC3E}">
        <p14:creationId xmlns:p14="http://schemas.microsoft.com/office/powerpoint/2010/main" val="67090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ea typeface="+mj-ea"/>
                <a:cs typeface="Times New Roman" pitchFamily="18" charset="0"/>
              </a:rPr>
              <a:t>Is the percentage of cases that is </a:t>
            </a:r>
            <a:r>
              <a:rPr lang="en-US" dirty="0">
                <a:latin typeface="Times New Roman" pitchFamily="18" charset="0"/>
                <a:ea typeface="+mj-ea"/>
                <a:cs typeface="Times New Roman" pitchFamily="18" charset="0"/>
              </a:rPr>
              <a:t>segmented correctly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Sensitivity</a:t>
            </a:r>
            <a:r>
              <a:rPr lang="en-US" dirty="0">
                <a:latin typeface="Times New Roman" pitchFamily="18" charset="0"/>
                <a:ea typeface="+mj-ea"/>
                <a:cs typeface="Times New Roman" pitchFamily="18" charset="0"/>
              </a:rPr>
              <a:t> measures the percentage of actual positives values which are correctly identified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Specificity</a:t>
            </a:r>
            <a:r>
              <a:rPr lang="en-US" dirty="0">
                <a:latin typeface="Times New Roman" pitchFamily="18" charset="0"/>
                <a:ea typeface="+mj-ea"/>
                <a:cs typeface="Times New Roman" pitchFamily="18" charset="0"/>
              </a:rPr>
              <a:t> measures the percentage of negative values which are correctly identified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The Jaccard Similarity </a:t>
            </a:r>
            <a:r>
              <a:rPr lang="en-US" dirty="0">
                <a:latin typeface="Times New Roman" pitchFamily="18" charset="0"/>
                <a:ea typeface="+mj-ea"/>
                <a:cs typeface="Times New Roman" pitchFamily="18" charset="0"/>
              </a:rPr>
              <a:t>Index comparing the similarity between the ground truth and the segmented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Dice coefficient </a:t>
            </a:r>
            <a:r>
              <a:rPr lang="en-US" dirty="0">
                <a:latin typeface="Times New Roman" pitchFamily="18" charset="0"/>
                <a:ea typeface="+mj-ea"/>
                <a:cs typeface="Times New Roman" pitchFamily="18" charset="0"/>
              </a:rPr>
              <a:t>Like the Jaccard similarity index, it measures set agreement.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888888"/>
                </a:solidFill>
                <a:effectLst/>
                <a:latin typeface="Helvetica Neue"/>
              </a:rPr>
              <a:t> this score takes both false positives and false negatives into account.</a:t>
            </a: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fld id="{859AC031-9A8B-456B-BA1C-63FFA1D5B58A}" type="slidenum">
              <a:rPr lang="en-US" smtClean="0"/>
              <a:pPr/>
              <a:t>5</a:t>
            </a:fld>
            <a:endParaRPr lang="en-US"/>
          </a:p>
        </p:txBody>
      </p:sp>
    </p:spTree>
    <p:extLst>
      <p:ext uri="{BB962C8B-B14F-4D97-AF65-F5344CB8AC3E}">
        <p14:creationId xmlns:p14="http://schemas.microsoft.com/office/powerpoint/2010/main" val="371704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ea typeface="+mj-ea"/>
                <a:cs typeface="Times New Roman" pitchFamily="18" charset="0"/>
              </a:rPr>
              <a:t>Is the percentage of cases that is </a:t>
            </a:r>
            <a:r>
              <a:rPr lang="en-US" dirty="0">
                <a:latin typeface="Times New Roman" pitchFamily="18" charset="0"/>
                <a:ea typeface="+mj-ea"/>
                <a:cs typeface="Times New Roman" pitchFamily="18" charset="0"/>
              </a:rPr>
              <a:t>segmented correctly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Sensitivity</a:t>
            </a:r>
            <a:r>
              <a:rPr lang="en-US" dirty="0">
                <a:latin typeface="Times New Roman" pitchFamily="18" charset="0"/>
                <a:ea typeface="+mj-ea"/>
                <a:cs typeface="Times New Roman" pitchFamily="18" charset="0"/>
              </a:rPr>
              <a:t> measures the percentage of actual positives values which are correctly identified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Specificity</a:t>
            </a:r>
            <a:r>
              <a:rPr lang="en-US" dirty="0">
                <a:latin typeface="Times New Roman" pitchFamily="18" charset="0"/>
                <a:ea typeface="+mj-ea"/>
                <a:cs typeface="Times New Roman" pitchFamily="18" charset="0"/>
              </a:rPr>
              <a:t> measures the percentage of negative values which are correctly identified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The Jaccard Similarity </a:t>
            </a:r>
            <a:r>
              <a:rPr lang="en-US" dirty="0">
                <a:latin typeface="Times New Roman" pitchFamily="18" charset="0"/>
                <a:ea typeface="+mj-ea"/>
                <a:cs typeface="Times New Roman" pitchFamily="18" charset="0"/>
              </a:rPr>
              <a:t>Index comparing the similarity between the ground truth and the segmented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itchFamily="18" charset="0"/>
                <a:ea typeface="+mj-ea"/>
                <a:cs typeface="Times New Roman" pitchFamily="18" charset="0"/>
              </a:rPr>
              <a:t>Dice coefficient </a:t>
            </a:r>
            <a:r>
              <a:rPr lang="en-US" dirty="0">
                <a:latin typeface="Times New Roman" pitchFamily="18" charset="0"/>
                <a:ea typeface="+mj-ea"/>
                <a:cs typeface="Times New Roman" pitchFamily="18" charset="0"/>
              </a:rPr>
              <a:t>Like the Jaccard similarity index, it measures set agreement.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888888"/>
                </a:solidFill>
                <a:effectLst/>
                <a:latin typeface="Helvetica Neue"/>
              </a:rPr>
              <a:t> this score takes both false positives and false negatives into account.</a:t>
            </a: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itchFamily="18" charset="0"/>
              <a:ea typeface="+mj-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fld id="{859AC031-9A8B-456B-BA1C-63FFA1D5B58A}" type="slidenum">
              <a:rPr lang="en-US" smtClean="0"/>
              <a:pPr/>
              <a:t>6</a:t>
            </a:fld>
            <a:endParaRPr lang="en-US"/>
          </a:p>
        </p:txBody>
      </p:sp>
    </p:spTree>
    <p:extLst>
      <p:ext uri="{BB962C8B-B14F-4D97-AF65-F5344CB8AC3E}">
        <p14:creationId xmlns:p14="http://schemas.microsoft.com/office/powerpoint/2010/main" val="426080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52562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26961938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5400" cap="none" baseline="0">
                <a:blipFill dpi="0" rotWithShape="1">
                  <a:blip r:embed="rId4"/>
                  <a:srcRect/>
                  <a:tile tx="6350" ty="-127000" sx="65000" sy="64000" flip="none" algn="tl"/>
                </a:blip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b="0"/>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1002524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49329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49311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5588974" y="1249140"/>
            <a:ext cx="3200220" cy="32002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603504" y="1001268"/>
            <a:ext cx="4642866" cy="884682"/>
          </a:xfrm>
        </p:spPr>
        <p:txBody>
          <a:bodyPr lIns="91440" tIns="45720" rIns="91440" bIns="45720" rtlCol="0" anchor="b"/>
          <a:lstStyle>
            <a:lvl1pPr>
              <a:defRPr sz="405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637794" y="2119122"/>
            <a:ext cx="4642866" cy="2510028"/>
          </a:xfrm>
        </p:spPr>
        <p:txBody>
          <a:bodyPr rtlCol="0"/>
          <a:lstStyle>
            <a:lvl1pPr marL="0" indent="0">
              <a:lnSpc>
                <a:spcPct val="110000"/>
              </a:lnSpc>
              <a:buNone/>
              <a:defRPr sz="1500"/>
            </a:lvl1pPr>
            <a:lvl2pPr marL="171450">
              <a:defRPr sz="1350"/>
            </a:lvl2pPr>
            <a:lvl3pPr marL="342900">
              <a:defRPr sz="1200"/>
            </a:lvl3pPr>
            <a:lvl4pPr marL="514350">
              <a:defRPr sz="1050"/>
            </a:lvl4pPr>
            <a:lvl5pPr>
              <a:defRPr sz="105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5973318" y="466344"/>
            <a:ext cx="3086100" cy="273844"/>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1" y="604853"/>
            <a:ext cx="5927792"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8461192" y="1552992"/>
            <a:ext cx="68354" cy="6835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sz="1350"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8226961" y="1335010"/>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sz="1350" noProof="0"/>
          </a:p>
        </p:txBody>
      </p:sp>
    </p:spTree>
    <p:extLst>
      <p:ext uri="{BB962C8B-B14F-4D97-AF65-F5344CB8AC3E}">
        <p14:creationId xmlns:p14="http://schemas.microsoft.com/office/powerpoint/2010/main" val="31684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39833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6445251" y="4704588"/>
            <a:ext cx="1983232" cy="273844"/>
          </a:xfrm>
        </p:spPr>
        <p:txBody>
          <a:body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5789833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1451517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6934685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971213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0908275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8008883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10/28/2024</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728282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B61BEF0D-F0BB-DE4B-95CE-6DB70DBA9567}" type="datetimeFigureOut">
              <a:rPr lang="en-US" smtClean="0"/>
              <a:pPr/>
              <a:t>10/28/2024</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0">
                <a:solidFill>
                  <a:srgbClr val="FFFFFF"/>
                </a:solidFill>
                <a:latin typeface="+mj-lt"/>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1702484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dt="0"/>
  <p:txStyles>
    <p:titleStyle>
      <a:lvl1pPr algn="l" defTabSz="685800" rtl="0" eaLnBrk="1" latinLnBrk="0" hangingPunct="1">
        <a:lnSpc>
          <a:spcPct val="90000"/>
        </a:lnSpc>
        <a:spcBef>
          <a:spcPct val="0"/>
        </a:spcBef>
        <a:buNone/>
        <a:defRPr sz="3600"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file/d/1uoGDd3AzW5kVJcEHezOAmxT_5kRzLKoa/view?usp=shar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rive.google.com/file/d/11TjJQDIOV8-9av-EDuT8bc-k6mazYVRa/view?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rive.google.com/file/d/1B-7dUfm1UjHWK6f9XUk_wjAAbd2AocYJ/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ocs.ultralytics.com/usage/cfg/#predict-setting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41610" y="1441299"/>
            <a:ext cx="8860779" cy="1790700"/>
          </a:xfrm>
          <a:prstGeom prst="rect">
            <a:avLst/>
          </a:prstGeom>
        </p:spPr>
        <p:txBody>
          <a:bodyPr spcFirstLastPara="1" lIns="91425" tIns="91425" rIns="91425" bIns="91425" anchorCtr="0">
            <a:normAutofit fontScale="90000"/>
          </a:bodyPr>
          <a:lstStyle/>
          <a:p>
            <a:pPr marL="0" lvl="0" indent="0" algn="ctr" rtl="0">
              <a:spcBef>
                <a:spcPts val="0"/>
              </a:spcBef>
              <a:spcAft>
                <a:spcPts val="0"/>
              </a:spcAft>
              <a:buNone/>
            </a:pPr>
            <a:br>
              <a:rPr lang="tr-TR" sz="3600" dirty="0"/>
            </a:br>
            <a:r>
              <a:rPr lang="tr-TR" sz="3600" dirty="0"/>
              <a:t>YOLO </a:t>
            </a:r>
            <a:r>
              <a:rPr lang="tr-TR" sz="3600" dirty="0" err="1"/>
              <a:t>Detection</a:t>
            </a:r>
            <a:br>
              <a:rPr lang="tr-TR" sz="3600" dirty="0"/>
            </a:b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3"/>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Buna göre YOLO her ızgara için ayrı bir tahmin vektörü oluşturur. Bunların her birinin içinde:</a:t>
            </a:r>
          </a:p>
          <a:p>
            <a:pPr marL="285750" indent="-285750" algn="just">
              <a:spcAft>
                <a:spcPts val="1200"/>
              </a:spcAft>
              <a:buFont typeface="Arial" panose="020B0604020202020204" pitchFamily="34" charset="0"/>
              <a:buChar char="•"/>
            </a:pPr>
            <a:r>
              <a:rPr lang="tr-TR" sz="1800" b="1" dirty="0">
                <a:solidFill>
                  <a:srgbClr val="0070C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Bu skor modelin geçerli ızgara içinde nesne bulunup bulunmadığından ne kadar emin olduğunu gösterir. (0 ise kesinlikle yok 1 ise kesinlikle var). </a:t>
            </a:r>
          </a:p>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Eğer nesne olduğunu düşünürse de bu nesnenin gerçekten o nesne olup olmadığından ve etrafındaki kutunun koordinatlarından ne kadar emin olduğunu gösterir.</a:t>
            </a:r>
          </a:p>
          <a:p>
            <a:pPr marL="285750" indent="-285750" algn="l">
              <a:buFont typeface="Arial" panose="020B0604020202020204" pitchFamily="34" charset="0"/>
              <a:buChar char="•"/>
            </a:pPr>
            <a:r>
              <a:rPr lang="tr-TR" sz="1800" dirty="0" err="1">
                <a:solidFill>
                  <a:srgbClr val="0070C0"/>
                </a:solidFill>
                <a:latin typeface="Calibri" panose="020F0502020204030204" pitchFamily="34" charset="0"/>
                <a:cs typeface="Calibri" panose="020F0502020204030204" pitchFamily="34" charset="0"/>
              </a:rPr>
              <a:t>Bx</a:t>
            </a:r>
            <a:r>
              <a:rPr lang="tr-TR" sz="1800" dirty="0">
                <a:solidFill>
                  <a:srgbClr val="0070C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Nesnenin orta noktasının x koordinatı</a:t>
            </a:r>
          </a:p>
          <a:p>
            <a:pPr marL="285750" indent="-285750" algn="l">
              <a:buFont typeface="Arial" panose="020B0604020202020204" pitchFamily="34" charset="0"/>
              <a:buChar char="•"/>
            </a:pPr>
            <a:r>
              <a:rPr lang="tr-TR" sz="1800" dirty="0" err="1">
                <a:solidFill>
                  <a:srgbClr val="0070C0"/>
                </a:solidFill>
                <a:latin typeface="Calibri" panose="020F0502020204030204" pitchFamily="34" charset="0"/>
                <a:cs typeface="Calibri" panose="020F0502020204030204" pitchFamily="34" charset="0"/>
              </a:rPr>
              <a:t>By</a:t>
            </a:r>
            <a:r>
              <a:rPr lang="tr-TR" sz="1800" dirty="0">
                <a:solidFill>
                  <a:srgbClr val="0070C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Nesnenin orta noktasının y koordinatı</a:t>
            </a:r>
          </a:p>
          <a:p>
            <a:pPr marL="285750" indent="-285750" algn="l">
              <a:buFont typeface="Arial" panose="020B0604020202020204" pitchFamily="34" charset="0"/>
              <a:buChar char="•"/>
            </a:pPr>
            <a:r>
              <a:rPr lang="tr-TR" sz="1800" dirty="0" err="1">
                <a:solidFill>
                  <a:srgbClr val="0070C0"/>
                </a:solidFill>
                <a:latin typeface="Calibri" panose="020F0502020204030204" pitchFamily="34" charset="0"/>
                <a:cs typeface="Calibri" panose="020F0502020204030204" pitchFamily="34" charset="0"/>
              </a:rPr>
              <a:t>Bw</a:t>
            </a:r>
            <a:r>
              <a:rPr lang="tr-TR" sz="1800" dirty="0">
                <a:solidFill>
                  <a:srgbClr val="0070C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Nesnenin genişliği</a:t>
            </a:r>
          </a:p>
          <a:p>
            <a:pPr marL="285750" indent="-285750" algn="l">
              <a:buFont typeface="Arial" panose="020B0604020202020204" pitchFamily="34" charset="0"/>
              <a:buChar char="•"/>
            </a:pPr>
            <a:r>
              <a:rPr lang="tr-TR" sz="1800" dirty="0">
                <a:solidFill>
                  <a:srgbClr val="0070C0"/>
                </a:solidFill>
                <a:latin typeface="Calibri" panose="020F0502020204030204" pitchFamily="34" charset="0"/>
                <a:cs typeface="Calibri" panose="020F0502020204030204" pitchFamily="34" charset="0"/>
              </a:rPr>
              <a:t>Bh: </a:t>
            </a:r>
            <a:r>
              <a:rPr lang="tr-TR" sz="1800" dirty="0">
                <a:latin typeface="Calibri" panose="020F0502020204030204" pitchFamily="34" charset="0"/>
                <a:cs typeface="Calibri" panose="020F0502020204030204" pitchFamily="34" charset="0"/>
              </a:rPr>
              <a:t>Nesnenin yüksekliği</a:t>
            </a:r>
          </a:p>
        </p:txBody>
      </p:sp>
      <p:pic>
        <p:nvPicPr>
          <p:cNvPr id="4" name="Resim 3">
            <a:extLst>
              <a:ext uri="{FF2B5EF4-FFF2-40B4-BE49-F238E27FC236}">
                <a16:creationId xmlns:a16="http://schemas.microsoft.com/office/drawing/2014/main" id="{45B66420-2F7C-E2E9-FF17-42DEC28D34F7}"/>
              </a:ext>
            </a:extLst>
          </p:cNvPr>
          <p:cNvPicPr>
            <a:picLocks noChangeAspect="1"/>
          </p:cNvPicPr>
          <p:nvPr/>
        </p:nvPicPr>
        <p:blipFill>
          <a:blip r:embed="rId2"/>
          <a:stretch>
            <a:fillRect/>
          </a:stretch>
        </p:blipFill>
        <p:spPr>
          <a:xfrm>
            <a:off x="5100411" y="2596701"/>
            <a:ext cx="2842105" cy="2304000"/>
          </a:xfrm>
          <a:prstGeom prst="rect">
            <a:avLst/>
          </a:prstGeom>
        </p:spPr>
      </p:pic>
    </p:spTree>
    <p:extLst>
      <p:ext uri="{BB962C8B-B14F-4D97-AF65-F5344CB8AC3E}">
        <p14:creationId xmlns:p14="http://schemas.microsoft.com/office/powerpoint/2010/main" val="108170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solidFill>
                  <a:srgbClr val="0070C0"/>
                </a:solidFill>
                <a:latin typeface="Calibri" panose="020F0502020204030204" pitchFamily="34" charset="0"/>
                <a:cs typeface="Calibri" panose="020F0502020204030204" pitchFamily="34" charset="0"/>
              </a:rPr>
              <a:t>Bağlı Sınıf Olasılığı: </a:t>
            </a:r>
            <a:r>
              <a:rPr lang="tr-TR" sz="1800" dirty="0">
                <a:latin typeface="Calibri" panose="020F0502020204030204" pitchFamily="34" charset="0"/>
                <a:cs typeface="Calibri" panose="020F0502020204030204" pitchFamily="34" charset="0"/>
              </a:rPr>
              <a:t>Modelimizde kaç farklı sınıf varsa o kadar sayıda tahmin değeridir. </a:t>
            </a:r>
          </a:p>
          <a:p>
            <a:pPr algn="just">
              <a:lnSpc>
                <a:spcPct val="100000"/>
              </a:lnSpc>
              <a:spcAft>
                <a:spcPts val="600"/>
              </a:spcAft>
            </a:pPr>
            <a:r>
              <a:rPr lang="tr-TR" sz="1800" dirty="0">
                <a:latin typeface="Calibri" panose="020F0502020204030204" pitchFamily="34" charset="0"/>
                <a:cs typeface="Calibri" panose="020F0502020204030204" pitchFamily="34" charset="0"/>
              </a:rPr>
              <a:t>Örneğin;</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Yukarıdaki resimde Grid 7’ ye baktığımızda eğer araba olduğundan kesin olarak eminse:</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Araba: 1, Yaya: 0 olacaktır.</a:t>
            </a:r>
          </a:p>
          <a:p>
            <a:pPr algn="just">
              <a:lnSpc>
                <a:spcPct val="100000"/>
              </a:lnSpc>
              <a:spcBef>
                <a:spcPts val="1200"/>
              </a:spcBef>
              <a:spcAft>
                <a:spcPts val="600"/>
              </a:spcAft>
            </a:pPr>
            <a:r>
              <a:rPr lang="tr-TR" sz="1800" dirty="0">
                <a:latin typeface="Calibri" panose="020F0502020204030204" pitchFamily="34" charset="0"/>
                <a:cs typeface="Calibri" panose="020F0502020204030204" pitchFamily="34" charset="0"/>
              </a:rPr>
              <a:t>Şimdi güven skoru nasıl hesaplanıyor onu görelim:</a:t>
            </a:r>
          </a:p>
          <a:p>
            <a:pPr marL="285750" indent="-285750" algn="just">
              <a:lnSpc>
                <a:spcPct val="100000"/>
              </a:lnSpc>
              <a:spcAft>
                <a:spcPts val="1200"/>
              </a:spcAft>
              <a:buFont typeface="Arial" panose="020B0604020202020204" pitchFamily="34" charset="0"/>
              <a:buChar char="•"/>
            </a:pPr>
            <a:r>
              <a:rPr lang="tr-TR" sz="1800" dirty="0">
                <a:solidFill>
                  <a:srgbClr val="0070C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 Kutu Güven Skoru x Bağlı Sınıf Olasılığı</a:t>
            </a:r>
          </a:p>
          <a:p>
            <a:pPr marL="285750" indent="-285750" algn="just">
              <a:lnSpc>
                <a:spcPct val="100000"/>
              </a:lnSpc>
              <a:spcAft>
                <a:spcPts val="1200"/>
              </a:spcAft>
              <a:buFont typeface="Arial" panose="020B0604020202020204" pitchFamily="34" charset="0"/>
              <a:buChar char="•"/>
            </a:pPr>
            <a:r>
              <a:rPr lang="tr-TR" sz="1800" dirty="0">
                <a:solidFill>
                  <a:srgbClr val="0070C0"/>
                </a:solidFill>
                <a:latin typeface="Calibri" panose="020F0502020204030204" pitchFamily="34" charset="0"/>
                <a:cs typeface="Calibri" panose="020F0502020204030204" pitchFamily="34" charset="0"/>
              </a:rPr>
              <a:t>Kutu Güven Skoru </a:t>
            </a:r>
            <a:r>
              <a:rPr lang="tr-TR" sz="1800" dirty="0">
                <a:latin typeface="Calibri" panose="020F0502020204030204" pitchFamily="34" charset="0"/>
                <a:cs typeface="Calibri" panose="020F0502020204030204" pitchFamily="34" charset="0"/>
              </a:rPr>
              <a:t>= P(nesne) .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Intersection</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over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Union</a:t>
            </a:r>
            <a:r>
              <a:rPr lang="tr-TR" sz="1800" dirty="0">
                <a:latin typeface="Calibri" panose="020F0502020204030204" pitchFamily="34" charset="0"/>
                <a:cs typeface="Calibri" panose="020F0502020204030204" pitchFamily="34" charset="0"/>
              </a:rPr>
              <a:t>)</a:t>
            </a:r>
          </a:p>
          <a:p>
            <a:pPr marL="285750" indent="-285750" algn="just">
              <a:lnSpc>
                <a:spcPct val="100000"/>
              </a:lnSpc>
              <a:spcAft>
                <a:spcPts val="1200"/>
              </a:spcAft>
              <a:buFont typeface="Arial" panose="020B0604020202020204" pitchFamily="34" charset="0"/>
              <a:buChar char="•"/>
            </a:pPr>
            <a:r>
              <a:rPr lang="tr-TR" sz="1800" dirty="0">
                <a:solidFill>
                  <a:srgbClr val="0070C0"/>
                </a:solidFill>
                <a:latin typeface="Calibri" panose="020F0502020204030204" pitchFamily="34" charset="0"/>
                <a:cs typeface="Calibri" panose="020F0502020204030204" pitchFamily="34" charset="0"/>
              </a:rPr>
              <a:t>P(nesne) </a:t>
            </a:r>
            <a:r>
              <a:rPr lang="tr-TR" sz="1800" dirty="0">
                <a:latin typeface="Calibri" panose="020F0502020204030204" pitchFamily="34" charset="0"/>
                <a:cs typeface="Calibri" panose="020F0502020204030204" pitchFamily="34" charset="0"/>
              </a:rPr>
              <a:t>= Kutunun nesneyi kapsayıp kapsamadığının olasılığı. (Yani nesne var mı yok mu?)</a:t>
            </a:r>
          </a:p>
          <a:p>
            <a:pPr marL="285750" indent="-285750" algn="just">
              <a:lnSpc>
                <a:spcPct val="100000"/>
              </a:lnSpc>
              <a:spcAft>
                <a:spcPts val="1200"/>
              </a:spcAft>
              <a:buFont typeface="Arial" panose="020B0604020202020204" pitchFamily="34" charset="0"/>
              <a:buChar char="•"/>
            </a:pPr>
            <a:r>
              <a:rPr lang="tr-TR" sz="1800" dirty="0" err="1">
                <a:solidFill>
                  <a:srgbClr val="0070C0"/>
                </a:solidFill>
                <a:latin typeface="Calibri" panose="020F0502020204030204" pitchFamily="34" charset="0"/>
                <a:cs typeface="Calibri" panose="020F0502020204030204" pitchFamily="34" charset="0"/>
              </a:rPr>
              <a:t>IoU</a:t>
            </a:r>
            <a:r>
              <a:rPr lang="tr-TR" sz="1800" dirty="0">
                <a:solidFill>
                  <a:srgbClr val="0070C0"/>
                </a:solidFill>
                <a:latin typeface="Calibri" panose="020F0502020204030204" pitchFamily="34" charset="0"/>
                <a:cs typeface="Calibri" panose="020F0502020204030204" pitchFamily="34" charset="0"/>
              </a:rPr>
              <a:t> = </a:t>
            </a:r>
            <a:r>
              <a:rPr lang="tr-TR" sz="1800" dirty="0" err="1">
                <a:latin typeface="Calibri" panose="020F0502020204030204" pitchFamily="34" charset="0"/>
                <a:cs typeface="Calibri" panose="020F0502020204030204" pitchFamily="34" charset="0"/>
              </a:rPr>
              <a:t>Ground</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truth</a:t>
            </a:r>
            <a:r>
              <a:rPr lang="tr-TR" sz="1800" dirty="0">
                <a:latin typeface="Calibri" panose="020F0502020204030204" pitchFamily="34" charset="0"/>
                <a:cs typeface="Calibri" panose="020F0502020204030204" pitchFamily="34" charset="0"/>
              </a:rPr>
              <a:t> ile tahmin edilmiş kutu arasındaki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değeri.</a:t>
            </a:r>
          </a:p>
          <a:p>
            <a:pPr marL="285750" indent="-285750" algn="just">
              <a:lnSpc>
                <a:spcPct val="100000"/>
              </a:lnSpc>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Yani aslında hiçbir nesne olmayan ızgaralarda bağlı sınıf olasılığı 0 olması gerektiği için (aslında arka plan olarak tespit ediliyor) güven skoru 0 olacaktır.</a:t>
            </a:r>
          </a:p>
        </p:txBody>
      </p:sp>
    </p:spTree>
    <p:extLst>
      <p:ext uri="{BB962C8B-B14F-4D97-AF65-F5344CB8AC3E}">
        <p14:creationId xmlns:p14="http://schemas.microsoft.com/office/powerpoint/2010/main" val="76713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Algoritma çalışırken çok fazla gereksiz kutular çıkacaktır hatta sadece bir nesne için birkaç farklı kutu bile çıkabilir. </a:t>
            </a:r>
          </a:p>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Gereksiz kutuları atmak kolay olacaktır, zaten elimizde o ızgaranın içinde nesne olup olmadığını tahmin eden bir parametre var fakat ızgaranın içinde nesne varsa ve aynı nesne için birden fazla ızgara o nesnenin orta noktası olduğunu düşünürse ne olacak?</a:t>
            </a:r>
            <a:endParaRPr lang="tr-TR" sz="1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8" y="2460557"/>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3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Burada devreye </a:t>
            </a:r>
            <a:r>
              <a:rPr lang="tr-TR" sz="1600" b="1" dirty="0" err="1">
                <a:latin typeface="Calibri" panose="020F0502020204030204" pitchFamily="34" charset="0"/>
                <a:cs typeface="Calibri" panose="020F0502020204030204" pitchFamily="34" charset="0"/>
              </a:rPr>
              <a:t>Non</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max</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Suppression</a:t>
            </a:r>
            <a:r>
              <a:rPr lang="tr-TR" sz="1600" b="1" dirty="0">
                <a:latin typeface="Calibri" panose="020F0502020204030204" pitchFamily="34" charset="0"/>
                <a:cs typeface="Calibri" panose="020F0502020204030204" pitchFamily="34" charset="0"/>
              </a:rPr>
              <a:t> algoritması devreye girer. </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Güven skoru belli bir seviyenin altında olan tüm kutuları at (</a:t>
            </a:r>
            <a:r>
              <a:rPr lang="tr-TR" sz="1600" b="1" dirty="0" err="1">
                <a:latin typeface="Calibri" panose="020F0502020204030204" pitchFamily="34" charset="0"/>
                <a:cs typeface="Calibri" panose="020F0502020204030204" pitchFamily="34" charset="0"/>
              </a:rPr>
              <a:t>örn</a:t>
            </a:r>
            <a:r>
              <a:rPr lang="tr-TR" sz="1600" b="1" dirty="0">
                <a:latin typeface="Calibri" panose="020F0502020204030204" pitchFamily="34" charset="0"/>
                <a:cs typeface="Calibri" panose="020F0502020204030204" pitchFamily="34" charset="0"/>
              </a:rPr>
              <a:t>. 0.5)</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Kutu kaldığı sürece:</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En yüksek güven skorlu kutuyu seç ve onu çıktı olarak ver. Bu kutuya A diyelim.</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2-) A ile </a:t>
            </a:r>
            <a:r>
              <a:rPr lang="tr-TR" sz="1600" b="1" dirty="0" err="1">
                <a:latin typeface="Calibri" panose="020F0502020204030204" pitchFamily="34" charset="0"/>
                <a:cs typeface="Calibri" panose="020F0502020204030204" pitchFamily="34" charset="0"/>
              </a:rPr>
              <a:t>IoU</a:t>
            </a:r>
            <a:r>
              <a:rPr lang="tr-TR" sz="1600" b="1" dirty="0">
                <a:latin typeface="Calibri" panose="020F0502020204030204" pitchFamily="34" charset="0"/>
                <a:cs typeface="Calibri" panose="020F0502020204030204" pitchFamily="34" charset="0"/>
              </a:rPr>
              <a:t> değeri 0.5’ten fazla olan diğer tüm kutuları at</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 işlem sonucunda da elimizde her nesne için bir tane kutucuk kalmış olur.</a:t>
            </a:r>
            <a:endParaRPr lang="tr-TR" sz="16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47" y="2785235"/>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5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C9D68731-8518-9C31-4535-0EF595635FFF}"/>
              </a:ext>
            </a:extLst>
          </p:cNvPr>
          <p:cNvPicPr>
            <a:picLocks noChangeAspect="1"/>
          </p:cNvPicPr>
          <p:nvPr/>
        </p:nvPicPr>
        <p:blipFill>
          <a:blip r:embed="rId2"/>
          <a:stretch>
            <a:fillRect/>
          </a:stretch>
        </p:blipFill>
        <p:spPr>
          <a:xfrm>
            <a:off x="1101446" y="598005"/>
            <a:ext cx="5988438" cy="4392000"/>
          </a:xfrm>
          <a:prstGeom prst="rect">
            <a:avLst/>
          </a:prstGeom>
        </p:spPr>
      </p:pic>
    </p:spTree>
    <p:extLst>
      <p:ext uri="{BB962C8B-B14F-4D97-AF65-F5344CB8AC3E}">
        <p14:creationId xmlns:p14="http://schemas.microsoft.com/office/powerpoint/2010/main" val="2849136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0070C0"/>
                </a:solidFill>
                <a:latin typeface="Calibri" panose="020F0502020204030204" pitchFamily="34" charset="0"/>
                <a:cs typeface="Calibri" panose="020F0502020204030204" pitchFamily="34" charset="0"/>
              </a:rPr>
              <a:t>from </a:t>
            </a:r>
            <a:r>
              <a:rPr lang="en-US" dirty="0" err="1">
                <a:solidFill>
                  <a:srgbClr val="0070C0"/>
                </a:solidFill>
                <a:latin typeface="Calibri" panose="020F0502020204030204" pitchFamily="34" charset="0"/>
                <a:cs typeface="Calibri" panose="020F0502020204030204" pitchFamily="34" charset="0"/>
              </a:rPr>
              <a:t>google.colab</a:t>
            </a:r>
            <a:r>
              <a:rPr lang="en-US" dirty="0">
                <a:solidFill>
                  <a:srgbClr val="0070C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0070C0"/>
                </a:solidFill>
                <a:latin typeface="Calibri" panose="020F0502020204030204" pitchFamily="34" charset="0"/>
                <a:cs typeface="Calibri" panose="020F0502020204030204" pitchFamily="34" charset="0"/>
              </a:rPr>
              <a:t>drive.mount</a:t>
            </a:r>
            <a:r>
              <a:rPr lang="en-US" dirty="0">
                <a:solidFill>
                  <a:srgbClr val="0070C0"/>
                </a:solidFill>
                <a:latin typeface="Calibri" panose="020F0502020204030204" pitchFamily="34" charset="0"/>
                <a:cs typeface="Calibri" panose="020F0502020204030204" pitchFamily="34" charset="0"/>
              </a:rPr>
              <a:t>("/content/</a:t>
            </a:r>
            <a:r>
              <a:rPr lang="en-US" dirty="0" err="1">
                <a:solidFill>
                  <a:srgbClr val="0070C0"/>
                </a:solidFill>
                <a:latin typeface="Calibri" panose="020F0502020204030204" pitchFamily="34" charset="0"/>
                <a:cs typeface="Calibri" panose="020F0502020204030204" pitchFamily="34" charset="0"/>
              </a:rPr>
              <a:t>gdrive</a:t>
            </a:r>
            <a:r>
              <a:rPr lang="en-US" dirty="0">
                <a:solidFill>
                  <a:srgbClr val="0070C0"/>
                </a:solidFill>
                <a:latin typeface="Calibri" panose="020F0502020204030204" pitchFamily="34" charset="0"/>
                <a:cs typeface="Calibri" panose="020F0502020204030204" pitchFamily="34" charset="0"/>
              </a:rPr>
              <a:t>")</a:t>
            </a:r>
            <a:endParaRPr lang="tr-TR" dirty="0">
              <a:solidFill>
                <a:srgbClr val="0070C0"/>
              </a:solidFill>
              <a:latin typeface="Calibri" panose="020F0502020204030204" pitchFamily="34" charset="0"/>
              <a:cs typeface="Calibri" panose="020F0502020204030204" pitchFamily="34" charset="0"/>
            </a:endParaRPr>
          </a:p>
          <a:p>
            <a:pPr lvl="2" algn="just">
              <a:spcAft>
                <a:spcPts val="600"/>
              </a:spcAft>
            </a:pPr>
            <a:r>
              <a:rPr lang="en-US" dirty="0">
                <a:solidFill>
                  <a:srgbClr val="0070C0"/>
                </a:solidFill>
                <a:latin typeface="Calibri" panose="020F0502020204030204" pitchFamily="34" charset="0"/>
                <a:cs typeface="Calibri" panose="020F0502020204030204" pitchFamily="34" charset="0"/>
              </a:rPr>
              <a:t>%cd /content/</a:t>
            </a:r>
            <a:r>
              <a:rPr lang="en-US" dirty="0" err="1">
                <a:solidFill>
                  <a:srgbClr val="0070C0"/>
                </a:solidFill>
                <a:latin typeface="Calibri" panose="020F0502020204030204" pitchFamily="34" charset="0"/>
                <a:cs typeface="Calibri" panose="020F0502020204030204" pitchFamily="34" charset="0"/>
              </a:rPr>
              <a:t>gdrive</a:t>
            </a:r>
            <a:r>
              <a:rPr lang="en-US" dirty="0">
                <a:solidFill>
                  <a:srgbClr val="0070C0"/>
                </a:solidFill>
                <a:latin typeface="Calibri" panose="020F0502020204030204" pitchFamily="34" charset="0"/>
                <a:cs typeface="Calibri" panose="020F0502020204030204" pitchFamily="34" charset="0"/>
              </a:rPr>
              <a:t>/</a:t>
            </a:r>
            <a:r>
              <a:rPr lang="en-US" dirty="0" err="1">
                <a:solidFill>
                  <a:srgbClr val="0070C0"/>
                </a:solidFill>
                <a:latin typeface="Calibri" panose="020F0502020204030204" pitchFamily="34" charset="0"/>
                <a:cs typeface="Calibri" panose="020F0502020204030204" pitchFamily="34" charset="0"/>
              </a:rPr>
              <a:t>MyDrive</a:t>
            </a:r>
            <a:r>
              <a:rPr lang="en-US" dirty="0">
                <a:solidFill>
                  <a:srgbClr val="0070C0"/>
                </a:solidFill>
                <a:latin typeface="Calibri" panose="020F0502020204030204" pitchFamily="34" charset="0"/>
                <a:cs typeface="Calibri" panose="020F0502020204030204" pitchFamily="34" charset="0"/>
              </a:rPr>
              <a:t>/</a:t>
            </a:r>
          </a:p>
          <a:p>
            <a:pPr lvl="2" algn="just">
              <a:spcAft>
                <a:spcPts val="600"/>
              </a:spcAft>
            </a:pPr>
            <a:r>
              <a:rPr lang="en-US" dirty="0">
                <a:solidFill>
                  <a:srgbClr val="0070C0"/>
                </a:solidFill>
                <a:latin typeface="Calibri" panose="020F0502020204030204" pitchFamily="34" charset="0"/>
                <a:cs typeface="Calibri" panose="020F0502020204030204" pitchFamily="34" charset="0"/>
              </a:rPr>
              <a:t>%</a:t>
            </a:r>
            <a:r>
              <a:rPr lang="en-US" dirty="0" err="1">
                <a:solidFill>
                  <a:srgbClr val="0070C0"/>
                </a:solidFill>
                <a:latin typeface="Calibri" panose="020F0502020204030204" pitchFamily="34" charset="0"/>
                <a:cs typeface="Calibri" panose="020F0502020204030204" pitchFamily="34" charset="0"/>
              </a:rPr>
              <a:t>pwd</a:t>
            </a:r>
            <a:r>
              <a:rPr lang="en-US" dirty="0">
                <a:solidFill>
                  <a:srgbClr val="0070C0"/>
                </a:solidFill>
                <a:latin typeface="Calibri" panose="020F0502020204030204" pitchFamily="34" charset="0"/>
                <a:cs typeface="Calibri" panose="020F0502020204030204" pitchFamily="34" charset="0"/>
              </a:rPr>
              <a:t> #print working directory</a:t>
            </a:r>
            <a:endParaRPr lang="tr-TR" dirty="0">
              <a:solidFill>
                <a:srgbClr val="0070C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0070C0"/>
                </a:solidFill>
                <a:latin typeface="Calibri" panose="020F0502020204030204" pitchFamily="34" charset="0"/>
                <a:cs typeface="Calibri" panose="020F0502020204030204" pitchFamily="34" charset="0"/>
              </a:rPr>
              <a:t>import</a:t>
            </a:r>
            <a:r>
              <a:rPr lang="tr-TR" dirty="0">
                <a:solidFill>
                  <a:srgbClr val="0070C0"/>
                </a:solidFill>
                <a:latin typeface="Calibri" panose="020F0502020204030204" pitchFamily="34" charset="0"/>
                <a:cs typeface="Calibri" panose="020F0502020204030204" pitchFamily="34" charset="0"/>
              </a:rPr>
              <a:t> </a:t>
            </a:r>
            <a:r>
              <a:rPr lang="tr-TR" dirty="0" err="1">
                <a:solidFill>
                  <a:srgbClr val="0070C0"/>
                </a:solidFill>
                <a:latin typeface="Calibri" panose="020F0502020204030204" pitchFamily="34" charset="0"/>
                <a:cs typeface="Calibri" panose="020F0502020204030204" pitchFamily="34" charset="0"/>
              </a:rPr>
              <a:t>os</a:t>
            </a:r>
            <a:endParaRPr lang="tr-TR" dirty="0">
              <a:solidFill>
                <a:srgbClr val="0070C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0070C0"/>
                </a:solidFill>
                <a:latin typeface="Calibri" panose="020F0502020204030204" pitchFamily="34" charset="0"/>
                <a:cs typeface="Calibri" panose="020F0502020204030204" pitchFamily="34" charset="0"/>
              </a:rPr>
              <a:t>if</a:t>
            </a:r>
            <a:r>
              <a:rPr lang="tr-TR" dirty="0">
                <a:solidFill>
                  <a:srgbClr val="0070C0"/>
                </a:solidFill>
                <a:latin typeface="Calibri" panose="020F0502020204030204" pitchFamily="34" charset="0"/>
                <a:cs typeface="Calibri" panose="020F0502020204030204" pitchFamily="34" charset="0"/>
              </a:rPr>
              <a:t> not </a:t>
            </a:r>
            <a:r>
              <a:rPr lang="tr-TR" dirty="0" err="1">
                <a:solidFill>
                  <a:srgbClr val="0070C0"/>
                </a:solidFill>
                <a:latin typeface="Calibri" panose="020F0502020204030204" pitchFamily="34" charset="0"/>
                <a:cs typeface="Calibri" panose="020F0502020204030204" pitchFamily="34" charset="0"/>
              </a:rPr>
              <a:t>os.path.isdir</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TheCodingBug</a:t>
            </a:r>
            <a:r>
              <a:rPr lang="tr-TR" dirty="0">
                <a:solidFill>
                  <a:srgbClr val="0070C0"/>
                </a:solidFill>
                <a:latin typeface="Calibri" panose="020F0502020204030204" pitchFamily="34" charset="0"/>
                <a:cs typeface="Calibri" panose="020F0502020204030204" pitchFamily="34" charset="0"/>
              </a:rPr>
              <a:t>"): </a:t>
            </a:r>
            <a:r>
              <a:rPr lang="tr-TR" dirty="0" err="1">
                <a:solidFill>
                  <a:srgbClr val="0070C0"/>
                </a:solidFill>
                <a:latin typeface="Calibri" panose="020F0502020204030204" pitchFamily="34" charset="0"/>
                <a:cs typeface="Calibri" panose="020F0502020204030204" pitchFamily="34" charset="0"/>
              </a:rPr>
              <a:t>os.makedirs</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TheCodingBug</a:t>
            </a:r>
            <a:r>
              <a:rPr lang="tr-TR" dirty="0">
                <a:solidFill>
                  <a:srgbClr val="0070C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0070C0"/>
                </a:solidFill>
                <a:latin typeface="Calibri" panose="020F0502020204030204" pitchFamily="34" charset="0"/>
                <a:cs typeface="Calibri" panose="020F0502020204030204" pitchFamily="34" charset="0"/>
              </a:rPr>
              <a:t>%cd </a:t>
            </a:r>
            <a:r>
              <a:rPr lang="tr-TR" dirty="0" err="1">
                <a:solidFill>
                  <a:srgbClr val="0070C0"/>
                </a:solidFill>
                <a:latin typeface="Calibri" panose="020F0502020204030204" pitchFamily="34" charset="0"/>
                <a:cs typeface="Calibri" panose="020F0502020204030204" pitchFamily="34" charset="0"/>
              </a:rPr>
              <a:t>TheCodingBug</a:t>
            </a:r>
            <a:endParaRPr lang="tr-TR"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188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0070C0"/>
                </a:solidFill>
                <a:latin typeface="Calibri" panose="020F0502020204030204" pitchFamily="34" charset="0"/>
                <a:cs typeface="Calibri" panose="020F0502020204030204" pitchFamily="34" charset="0"/>
              </a:rPr>
              <a:t>from </a:t>
            </a:r>
            <a:r>
              <a:rPr lang="en-US" dirty="0" err="1">
                <a:solidFill>
                  <a:srgbClr val="0070C0"/>
                </a:solidFill>
                <a:latin typeface="Calibri" panose="020F0502020204030204" pitchFamily="34" charset="0"/>
                <a:cs typeface="Calibri" panose="020F0502020204030204" pitchFamily="34" charset="0"/>
              </a:rPr>
              <a:t>google.colab</a:t>
            </a:r>
            <a:r>
              <a:rPr lang="en-US" dirty="0">
                <a:solidFill>
                  <a:srgbClr val="0070C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0070C0"/>
                </a:solidFill>
                <a:latin typeface="Calibri" panose="020F0502020204030204" pitchFamily="34" charset="0"/>
                <a:cs typeface="Calibri" panose="020F0502020204030204" pitchFamily="34" charset="0"/>
              </a:rPr>
              <a:t>drive.mount</a:t>
            </a:r>
            <a:r>
              <a:rPr lang="en-US" dirty="0">
                <a:solidFill>
                  <a:srgbClr val="0070C0"/>
                </a:solidFill>
                <a:latin typeface="Calibri" panose="020F0502020204030204" pitchFamily="34" charset="0"/>
                <a:cs typeface="Calibri" panose="020F0502020204030204" pitchFamily="34" charset="0"/>
              </a:rPr>
              <a:t>("/content/</a:t>
            </a:r>
            <a:r>
              <a:rPr lang="en-US" dirty="0" err="1">
                <a:solidFill>
                  <a:srgbClr val="0070C0"/>
                </a:solidFill>
                <a:latin typeface="Calibri" panose="020F0502020204030204" pitchFamily="34" charset="0"/>
                <a:cs typeface="Calibri" panose="020F0502020204030204" pitchFamily="34" charset="0"/>
              </a:rPr>
              <a:t>gdrive</a:t>
            </a:r>
            <a:r>
              <a:rPr lang="en-US" dirty="0">
                <a:solidFill>
                  <a:srgbClr val="0070C0"/>
                </a:solidFill>
                <a:latin typeface="Calibri" panose="020F0502020204030204" pitchFamily="34" charset="0"/>
                <a:cs typeface="Calibri" panose="020F0502020204030204" pitchFamily="34" charset="0"/>
              </a:rPr>
              <a:t>")</a:t>
            </a:r>
            <a:endParaRPr lang="tr-TR" dirty="0">
              <a:solidFill>
                <a:srgbClr val="0070C0"/>
              </a:solidFill>
              <a:latin typeface="Calibri" panose="020F0502020204030204" pitchFamily="34" charset="0"/>
              <a:cs typeface="Calibri" panose="020F0502020204030204" pitchFamily="34" charset="0"/>
            </a:endParaRPr>
          </a:p>
          <a:p>
            <a:pPr lvl="2" algn="just">
              <a:spcAft>
                <a:spcPts val="600"/>
              </a:spcAft>
            </a:pPr>
            <a:r>
              <a:rPr lang="en-US" dirty="0">
                <a:solidFill>
                  <a:srgbClr val="0070C0"/>
                </a:solidFill>
                <a:latin typeface="Calibri" panose="020F0502020204030204" pitchFamily="34" charset="0"/>
                <a:cs typeface="Calibri" panose="020F0502020204030204" pitchFamily="34" charset="0"/>
              </a:rPr>
              <a:t>%cd /content/</a:t>
            </a:r>
            <a:r>
              <a:rPr lang="en-US" dirty="0" err="1">
                <a:solidFill>
                  <a:srgbClr val="0070C0"/>
                </a:solidFill>
                <a:latin typeface="Calibri" panose="020F0502020204030204" pitchFamily="34" charset="0"/>
                <a:cs typeface="Calibri" panose="020F0502020204030204" pitchFamily="34" charset="0"/>
              </a:rPr>
              <a:t>gdrive</a:t>
            </a:r>
            <a:r>
              <a:rPr lang="en-US" dirty="0">
                <a:solidFill>
                  <a:srgbClr val="0070C0"/>
                </a:solidFill>
                <a:latin typeface="Calibri" panose="020F0502020204030204" pitchFamily="34" charset="0"/>
                <a:cs typeface="Calibri" panose="020F0502020204030204" pitchFamily="34" charset="0"/>
              </a:rPr>
              <a:t>/</a:t>
            </a:r>
            <a:r>
              <a:rPr lang="en-US" dirty="0" err="1">
                <a:solidFill>
                  <a:srgbClr val="0070C0"/>
                </a:solidFill>
                <a:latin typeface="Calibri" panose="020F0502020204030204" pitchFamily="34" charset="0"/>
                <a:cs typeface="Calibri" panose="020F0502020204030204" pitchFamily="34" charset="0"/>
              </a:rPr>
              <a:t>MyDrive</a:t>
            </a:r>
            <a:r>
              <a:rPr lang="en-US" dirty="0">
                <a:solidFill>
                  <a:srgbClr val="0070C0"/>
                </a:solidFill>
                <a:latin typeface="Calibri" panose="020F0502020204030204" pitchFamily="34" charset="0"/>
                <a:cs typeface="Calibri" panose="020F0502020204030204" pitchFamily="34" charset="0"/>
              </a:rPr>
              <a:t>/</a:t>
            </a:r>
          </a:p>
          <a:p>
            <a:pPr lvl="2" algn="just">
              <a:spcAft>
                <a:spcPts val="600"/>
              </a:spcAft>
            </a:pPr>
            <a:r>
              <a:rPr lang="en-US" dirty="0">
                <a:solidFill>
                  <a:srgbClr val="0070C0"/>
                </a:solidFill>
                <a:latin typeface="Calibri" panose="020F0502020204030204" pitchFamily="34" charset="0"/>
                <a:cs typeface="Calibri" panose="020F0502020204030204" pitchFamily="34" charset="0"/>
              </a:rPr>
              <a:t>%</a:t>
            </a:r>
            <a:r>
              <a:rPr lang="en-US" dirty="0" err="1">
                <a:solidFill>
                  <a:srgbClr val="0070C0"/>
                </a:solidFill>
                <a:latin typeface="Calibri" panose="020F0502020204030204" pitchFamily="34" charset="0"/>
                <a:cs typeface="Calibri" panose="020F0502020204030204" pitchFamily="34" charset="0"/>
              </a:rPr>
              <a:t>pwd</a:t>
            </a:r>
            <a:r>
              <a:rPr lang="en-US" dirty="0">
                <a:solidFill>
                  <a:srgbClr val="0070C0"/>
                </a:solidFill>
                <a:latin typeface="Calibri" panose="020F0502020204030204" pitchFamily="34" charset="0"/>
                <a:cs typeface="Calibri" panose="020F0502020204030204" pitchFamily="34" charset="0"/>
              </a:rPr>
              <a:t> #print working directory</a:t>
            </a:r>
            <a:endParaRPr lang="tr-TR" dirty="0">
              <a:solidFill>
                <a:srgbClr val="0070C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0070C0"/>
                </a:solidFill>
                <a:latin typeface="Calibri" panose="020F0502020204030204" pitchFamily="34" charset="0"/>
                <a:cs typeface="Calibri" panose="020F0502020204030204" pitchFamily="34" charset="0"/>
              </a:rPr>
              <a:t>import</a:t>
            </a:r>
            <a:r>
              <a:rPr lang="tr-TR" dirty="0">
                <a:solidFill>
                  <a:srgbClr val="0070C0"/>
                </a:solidFill>
                <a:latin typeface="Calibri" panose="020F0502020204030204" pitchFamily="34" charset="0"/>
                <a:cs typeface="Calibri" panose="020F0502020204030204" pitchFamily="34" charset="0"/>
              </a:rPr>
              <a:t> </a:t>
            </a:r>
            <a:r>
              <a:rPr lang="tr-TR" dirty="0" err="1">
                <a:solidFill>
                  <a:srgbClr val="0070C0"/>
                </a:solidFill>
                <a:latin typeface="Calibri" panose="020F0502020204030204" pitchFamily="34" charset="0"/>
                <a:cs typeface="Calibri" panose="020F0502020204030204" pitchFamily="34" charset="0"/>
              </a:rPr>
              <a:t>os</a:t>
            </a:r>
            <a:endParaRPr lang="tr-TR" dirty="0">
              <a:solidFill>
                <a:srgbClr val="0070C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0070C0"/>
                </a:solidFill>
                <a:latin typeface="Calibri" panose="020F0502020204030204" pitchFamily="34" charset="0"/>
                <a:cs typeface="Calibri" panose="020F0502020204030204" pitchFamily="34" charset="0"/>
              </a:rPr>
              <a:t>if</a:t>
            </a:r>
            <a:r>
              <a:rPr lang="tr-TR" dirty="0">
                <a:solidFill>
                  <a:srgbClr val="0070C0"/>
                </a:solidFill>
                <a:latin typeface="Calibri" panose="020F0502020204030204" pitchFamily="34" charset="0"/>
                <a:cs typeface="Calibri" panose="020F0502020204030204" pitchFamily="34" charset="0"/>
              </a:rPr>
              <a:t> not </a:t>
            </a:r>
            <a:r>
              <a:rPr lang="tr-TR" dirty="0" err="1">
                <a:solidFill>
                  <a:srgbClr val="0070C0"/>
                </a:solidFill>
                <a:latin typeface="Calibri" panose="020F0502020204030204" pitchFamily="34" charset="0"/>
                <a:cs typeface="Calibri" panose="020F0502020204030204" pitchFamily="34" charset="0"/>
              </a:rPr>
              <a:t>os.path.isdir</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TheCodingBug</a:t>
            </a:r>
            <a:r>
              <a:rPr lang="tr-TR" dirty="0">
                <a:solidFill>
                  <a:srgbClr val="0070C0"/>
                </a:solidFill>
                <a:latin typeface="Calibri" panose="020F0502020204030204" pitchFamily="34" charset="0"/>
                <a:cs typeface="Calibri" panose="020F0502020204030204" pitchFamily="34" charset="0"/>
              </a:rPr>
              <a:t>"): </a:t>
            </a:r>
            <a:r>
              <a:rPr lang="tr-TR" dirty="0" err="1">
                <a:solidFill>
                  <a:srgbClr val="0070C0"/>
                </a:solidFill>
                <a:latin typeface="Calibri" panose="020F0502020204030204" pitchFamily="34" charset="0"/>
                <a:cs typeface="Calibri" panose="020F0502020204030204" pitchFamily="34" charset="0"/>
              </a:rPr>
              <a:t>os.makedirs</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TheCodingBug</a:t>
            </a:r>
            <a:r>
              <a:rPr lang="tr-TR" dirty="0">
                <a:solidFill>
                  <a:srgbClr val="0070C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0070C0"/>
                </a:solidFill>
                <a:latin typeface="Calibri" panose="020F0502020204030204" pitchFamily="34" charset="0"/>
                <a:cs typeface="Calibri" panose="020F0502020204030204" pitchFamily="34" charset="0"/>
              </a:rPr>
              <a:t>%cd </a:t>
            </a:r>
            <a:r>
              <a:rPr lang="tr-TR" dirty="0" err="1">
                <a:solidFill>
                  <a:srgbClr val="0070C0"/>
                </a:solidFill>
                <a:latin typeface="Calibri" panose="020F0502020204030204" pitchFamily="34" charset="0"/>
                <a:cs typeface="Calibri" panose="020F0502020204030204" pitchFamily="34" charset="0"/>
              </a:rPr>
              <a:t>TheCodingBug</a:t>
            </a:r>
            <a:endParaRPr lang="tr-TR"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330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800" dirty="0">
                <a:latin typeface="Calibri" panose="020F0502020204030204" pitchFamily="34" charset="0"/>
                <a:cs typeface="Calibri" panose="020F0502020204030204" pitchFamily="34" charset="0"/>
              </a:rPr>
              <a:t>3. YOLOv7’yi yükle</a:t>
            </a:r>
          </a:p>
          <a:p>
            <a:pPr marL="0" lvl="2" algn="just">
              <a:spcAft>
                <a:spcPts val="600"/>
              </a:spcAft>
            </a:pPr>
            <a:r>
              <a:rPr lang="tr-TR" dirty="0">
                <a:solidFill>
                  <a:srgbClr val="FFFF00"/>
                </a:solidFill>
                <a:latin typeface="Calibri" panose="020F0502020204030204" pitchFamily="34" charset="0"/>
                <a:cs typeface="Calibri" panose="020F0502020204030204" pitchFamily="34" charset="0"/>
              </a:rPr>
              <a:t>	</a:t>
            </a:r>
            <a:r>
              <a:rPr lang="tr-TR" dirty="0">
                <a:solidFill>
                  <a:srgbClr val="0070C0"/>
                </a:solidFill>
                <a:latin typeface="Calibri" panose="020F0502020204030204" pitchFamily="34" charset="0"/>
                <a:cs typeface="Calibri" panose="020F0502020204030204" pitchFamily="34" charset="0"/>
              </a:rPr>
              <a:t>	</a:t>
            </a:r>
            <a:r>
              <a:rPr lang="en-US" dirty="0">
                <a:solidFill>
                  <a:srgbClr val="0070C0"/>
                </a:solidFill>
                <a:latin typeface="Calibri" panose="020F0502020204030204" pitchFamily="34" charset="0"/>
                <a:cs typeface="Calibri" panose="020F0502020204030204" pitchFamily="34" charset="0"/>
              </a:rPr>
              <a:t>!git clone https://github.com/WongKinYiu/yolov7.git</a:t>
            </a:r>
            <a:endParaRPr lang="tr-TR" dirty="0">
              <a:solidFill>
                <a:srgbClr val="0070C0"/>
              </a:solidFill>
              <a:latin typeface="Calibri" panose="020F0502020204030204" pitchFamily="34" charset="0"/>
              <a:cs typeface="Calibri" panose="020F0502020204030204" pitchFamily="34" charset="0"/>
            </a:endParaRPr>
          </a:p>
          <a:p>
            <a:pPr marL="0" lvl="2" algn="just">
              <a:spcBef>
                <a:spcPts val="600"/>
              </a:spcBef>
              <a:spcAft>
                <a:spcPts val="600"/>
              </a:spcAft>
            </a:pPr>
            <a:r>
              <a:rPr lang="tr-TR" dirty="0">
                <a:latin typeface="Calibri" panose="020F0502020204030204" pitchFamily="34" charset="0"/>
                <a:cs typeface="Calibri" panose="020F0502020204030204" pitchFamily="34" charset="0"/>
              </a:rPr>
              <a:t>4. Kurulum yapılan klasöre geç</a:t>
            </a:r>
          </a:p>
          <a:p>
            <a:pPr marL="914400" lvl="4" algn="just">
              <a:spcAft>
                <a:spcPts val="600"/>
              </a:spcAft>
            </a:pPr>
            <a:r>
              <a:rPr lang="tr-TR" dirty="0">
                <a:solidFill>
                  <a:srgbClr val="0070C0"/>
                </a:solidFill>
                <a:latin typeface="Calibri" panose="020F0502020204030204" pitchFamily="34" charset="0"/>
                <a:cs typeface="Calibri" panose="020F0502020204030204" pitchFamily="34" charset="0"/>
              </a:rPr>
              <a:t>%cd yolov7</a:t>
            </a:r>
          </a:p>
          <a:p>
            <a:pPr marL="0" lvl="4" algn="just">
              <a:spcBef>
                <a:spcPts val="600"/>
              </a:spcBef>
              <a:spcAft>
                <a:spcPts val="600"/>
              </a:spcAft>
            </a:pPr>
            <a:r>
              <a:rPr lang="tr-TR" dirty="0">
                <a:latin typeface="Calibri" panose="020F0502020204030204" pitchFamily="34" charset="0"/>
                <a:cs typeface="Calibri" panose="020F0502020204030204" pitchFamily="34" charset="0"/>
              </a:rPr>
              <a:t>5. Ağırlık (</a:t>
            </a:r>
            <a:r>
              <a:rPr lang="tr-TR" dirty="0" err="1">
                <a:latin typeface="Calibri" panose="020F0502020204030204" pitchFamily="34" charset="0"/>
                <a:cs typeface="Calibri" panose="020F0502020204030204" pitchFamily="34" charset="0"/>
              </a:rPr>
              <a:t>weight</a:t>
            </a:r>
            <a:r>
              <a:rPr lang="tr-TR" dirty="0">
                <a:latin typeface="Calibri" panose="020F0502020204030204" pitchFamily="34" charset="0"/>
                <a:cs typeface="Calibri" panose="020F0502020204030204" pitchFamily="34" charset="0"/>
              </a:rPr>
              <a:t>) dosyalarını indir</a:t>
            </a:r>
          </a:p>
          <a:p>
            <a:pPr marL="0" lvl="4">
              <a:spcAft>
                <a:spcPts val="600"/>
              </a:spcAft>
            </a:pPr>
            <a:r>
              <a:rPr lang="tr-TR" dirty="0">
                <a:solidFill>
                  <a:srgbClr val="FFFF00"/>
                </a:solidFill>
                <a:latin typeface="Calibri" panose="020F0502020204030204" pitchFamily="34" charset="0"/>
                <a:cs typeface="Calibri" panose="020F0502020204030204" pitchFamily="34" charset="0"/>
              </a:rPr>
              <a:t>	</a:t>
            </a:r>
            <a:r>
              <a:rPr lang="da-DK" dirty="0">
                <a:solidFill>
                  <a:srgbClr val="0070C0"/>
                </a:solidFill>
                <a:latin typeface="Calibri" panose="020F0502020204030204" pitchFamily="34" charset="0"/>
                <a:cs typeface="Calibri" panose="020F0502020204030204" pitchFamily="34" charset="0"/>
              </a:rPr>
              <a:t>!wget https://github.com/WongKinYiu/yolov7/releases/download/v0.1/yolov7.pt</a:t>
            </a:r>
            <a:r>
              <a:rPr lang="tr-TR" dirty="0">
                <a:solidFill>
                  <a:srgbClr val="0070C0"/>
                </a:solidFill>
                <a:latin typeface="Calibri" panose="020F0502020204030204" pitchFamily="34" charset="0"/>
                <a:cs typeface="Calibri" panose="020F0502020204030204" pitchFamily="34" charset="0"/>
              </a:rPr>
              <a:t>	</a:t>
            </a:r>
          </a:p>
          <a:p>
            <a:pPr marL="0" lvl="4">
              <a:spcAft>
                <a:spcPts val="600"/>
              </a:spcAft>
            </a:pPr>
            <a:r>
              <a:rPr lang="tr-TR" dirty="0">
                <a:solidFill>
                  <a:srgbClr val="0070C0"/>
                </a:solidFill>
                <a:latin typeface="Calibri" panose="020F0502020204030204" pitchFamily="34" charset="0"/>
                <a:cs typeface="Calibri" panose="020F0502020204030204" pitchFamily="34" charset="0"/>
              </a:rPr>
              <a:t>	</a:t>
            </a:r>
            <a:r>
              <a:rPr lang="da-DK" dirty="0">
                <a:solidFill>
                  <a:srgbClr val="0070C0"/>
                </a:solidFill>
                <a:latin typeface="Calibri" panose="020F0502020204030204" pitchFamily="34" charset="0"/>
                <a:cs typeface="Calibri" panose="020F0502020204030204" pitchFamily="34" charset="0"/>
              </a:rPr>
              <a:t>!wget https://github.com/WongKinYiu/yolov7/releases/download/v0.1/yolov7-tiny.pt</a:t>
            </a:r>
            <a:endParaRPr lang="tr-TR" dirty="0">
              <a:solidFill>
                <a:srgbClr val="0070C0"/>
              </a:solidFill>
              <a:latin typeface="Calibri" panose="020F0502020204030204" pitchFamily="34" charset="0"/>
              <a:cs typeface="Calibri" panose="020F0502020204030204" pitchFamily="34" charset="0"/>
            </a:endParaRPr>
          </a:p>
          <a:p>
            <a:pPr marL="0" lvl="4">
              <a:spcBef>
                <a:spcPts val="600"/>
              </a:spcBef>
              <a:spcAft>
                <a:spcPts val="600"/>
              </a:spcAft>
            </a:pPr>
            <a:r>
              <a:rPr lang="tr-TR" dirty="0">
                <a:latin typeface="Calibri" panose="020F0502020204030204" pitchFamily="34" charset="0"/>
                <a:cs typeface="Calibri" panose="020F0502020204030204" pitchFamily="34" charset="0"/>
              </a:rPr>
              <a:t>6. </a:t>
            </a:r>
            <a:r>
              <a:rPr lang="tr-TR" dirty="0" err="1">
                <a:latin typeface="Calibri" panose="020F0502020204030204" pitchFamily="34" charset="0"/>
                <a:cs typeface="Calibri" panose="020F0502020204030204" pitchFamily="34" charset="0"/>
              </a:rPr>
              <a:t>Pre-trained</a:t>
            </a:r>
            <a:r>
              <a:rPr lang="tr-TR" dirty="0">
                <a:latin typeface="Calibri" panose="020F0502020204030204" pitchFamily="34" charset="0"/>
                <a:cs typeface="Calibri" panose="020F0502020204030204" pitchFamily="34" charset="0"/>
              </a:rPr>
              <a:t> ağırlıklarla DETECT işlemi yapılabilir. Bu işlem resim yada video üzerinde uygulanabilir.</a:t>
            </a:r>
          </a:p>
          <a:p>
            <a:pPr marL="457200" lvl="5">
              <a:spcAft>
                <a:spcPts val="600"/>
              </a:spcAft>
            </a:pP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python</a:t>
            </a:r>
            <a:r>
              <a:rPr lang="tr-TR" dirty="0">
                <a:solidFill>
                  <a:srgbClr val="0070C0"/>
                </a:solidFill>
                <a:latin typeface="Calibri" panose="020F0502020204030204" pitchFamily="34" charset="0"/>
                <a:cs typeface="Calibri" panose="020F0502020204030204" pitchFamily="34" charset="0"/>
              </a:rPr>
              <a:t> detect.py --</a:t>
            </a:r>
            <a:r>
              <a:rPr lang="tr-TR" dirty="0" err="1">
                <a:solidFill>
                  <a:srgbClr val="0070C0"/>
                </a:solidFill>
                <a:latin typeface="Calibri" panose="020F0502020204030204" pitchFamily="34" charset="0"/>
                <a:cs typeface="Calibri" panose="020F0502020204030204" pitchFamily="34" charset="0"/>
              </a:rPr>
              <a:t>weights</a:t>
            </a:r>
            <a:r>
              <a:rPr lang="tr-TR" dirty="0">
                <a:solidFill>
                  <a:srgbClr val="0070C0"/>
                </a:solidFill>
                <a:latin typeface="Calibri" panose="020F0502020204030204" pitchFamily="34" charset="0"/>
                <a:cs typeface="Calibri" panose="020F0502020204030204" pitchFamily="34" charset="0"/>
              </a:rPr>
              <a:t> yolov7.pt --</a:t>
            </a:r>
            <a:r>
              <a:rPr lang="tr-TR" dirty="0" err="1">
                <a:solidFill>
                  <a:srgbClr val="0070C0"/>
                </a:solidFill>
                <a:latin typeface="Calibri" panose="020F0502020204030204" pitchFamily="34" charset="0"/>
                <a:cs typeface="Calibri" panose="020F0502020204030204" pitchFamily="34" charset="0"/>
              </a:rPr>
              <a:t>conf</a:t>
            </a:r>
            <a:r>
              <a:rPr lang="tr-TR" dirty="0">
                <a:solidFill>
                  <a:srgbClr val="0070C0"/>
                </a:solidFill>
                <a:latin typeface="Calibri" panose="020F0502020204030204" pitchFamily="34" charset="0"/>
                <a:cs typeface="Calibri" panose="020F0502020204030204" pitchFamily="34" charset="0"/>
              </a:rPr>
              <a:t> 0.5 --</a:t>
            </a:r>
            <a:r>
              <a:rPr lang="tr-TR" dirty="0" err="1">
                <a:solidFill>
                  <a:srgbClr val="0070C0"/>
                </a:solidFill>
                <a:latin typeface="Calibri" panose="020F0502020204030204" pitchFamily="34" charset="0"/>
                <a:cs typeface="Calibri" panose="020F0502020204030204" pitchFamily="34" charset="0"/>
              </a:rPr>
              <a:t>img</a:t>
            </a:r>
            <a:r>
              <a:rPr lang="tr-TR" dirty="0">
                <a:solidFill>
                  <a:srgbClr val="0070C0"/>
                </a:solidFill>
                <a:latin typeface="Calibri" panose="020F0502020204030204" pitchFamily="34" charset="0"/>
                <a:cs typeface="Calibri" panose="020F0502020204030204" pitchFamily="34" charset="0"/>
              </a:rPr>
              <a:t>-size 640 --</a:t>
            </a:r>
            <a:r>
              <a:rPr lang="tr-TR" dirty="0" err="1">
                <a:solidFill>
                  <a:srgbClr val="0070C0"/>
                </a:solidFill>
                <a:latin typeface="Calibri" panose="020F0502020204030204" pitchFamily="34" charset="0"/>
                <a:cs typeface="Calibri" panose="020F0502020204030204" pitchFamily="34" charset="0"/>
              </a:rPr>
              <a:t>source</a:t>
            </a:r>
            <a:r>
              <a:rPr lang="tr-TR" dirty="0">
                <a:solidFill>
                  <a:srgbClr val="0070C0"/>
                </a:solidFill>
                <a:latin typeface="Calibri" panose="020F0502020204030204" pitchFamily="34" charset="0"/>
                <a:cs typeface="Calibri" panose="020F0502020204030204" pitchFamily="34" charset="0"/>
              </a:rPr>
              <a:t> </a:t>
            </a:r>
            <a:r>
              <a:rPr lang="tr-TR" dirty="0" err="1">
                <a:solidFill>
                  <a:srgbClr val="0070C0"/>
                </a:solidFill>
                <a:latin typeface="Calibri" panose="020F0502020204030204" pitchFamily="34" charset="0"/>
                <a:cs typeface="Calibri" panose="020F0502020204030204" pitchFamily="34" charset="0"/>
              </a:rPr>
              <a:t>inference</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images</a:t>
            </a:r>
            <a:r>
              <a:rPr lang="tr-TR" dirty="0">
                <a:solidFill>
                  <a:srgbClr val="0070C0"/>
                </a:solidFill>
                <a:latin typeface="Calibri" panose="020F0502020204030204" pitchFamily="34" charset="0"/>
                <a:cs typeface="Calibri" panose="020F0502020204030204" pitchFamily="34" charset="0"/>
              </a:rPr>
              <a:t>/video.mp4</a:t>
            </a:r>
          </a:p>
          <a:p>
            <a:pPr marL="457200" lvl="5">
              <a:spcAft>
                <a:spcPts val="600"/>
              </a:spcAft>
            </a:pPr>
            <a:r>
              <a:rPr lang="tr-TR" dirty="0">
                <a:solidFill>
                  <a:srgbClr val="0070C0"/>
                </a:solidFill>
                <a:latin typeface="Calibri" panose="020F0502020204030204" pitchFamily="34" charset="0"/>
                <a:cs typeface="Calibri" panose="020F0502020204030204" pitchFamily="34" charset="0"/>
              </a:rPr>
              <a:t>!</a:t>
            </a:r>
            <a:r>
              <a:rPr lang="en-US" dirty="0">
                <a:solidFill>
                  <a:srgbClr val="0070C0"/>
                </a:solidFill>
                <a:latin typeface="Calibri" panose="020F0502020204030204" pitchFamily="34" charset="0"/>
                <a:cs typeface="Calibri" panose="020F0502020204030204" pitchFamily="34" charset="0"/>
              </a:rPr>
              <a:t>python detect.py --weights yolov7.pt --conf 0.25 --</a:t>
            </a:r>
            <a:r>
              <a:rPr lang="en-US" dirty="0" err="1">
                <a:solidFill>
                  <a:srgbClr val="0070C0"/>
                </a:solidFill>
                <a:latin typeface="Calibri" panose="020F0502020204030204" pitchFamily="34" charset="0"/>
                <a:cs typeface="Calibri" panose="020F0502020204030204" pitchFamily="34" charset="0"/>
              </a:rPr>
              <a:t>img</a:t>
            </a:r>
            <a:r>
              <a:rPr lang="en-US" dirty="0">
                <a:solidFill>
                  <a:srgbClr val="0070C0"/>
                </a:solidFill>
                <a:latin typeface="Calibri" panose="020F0502020204030204" pitchFamily="34" charset="0"/>
                <a:cs typeface="Calibri" panose="020F0502020204030204" pitchFamily="34" charset="0"/>
              </a:rPr>
              <a:t>-size 640 --source inference/images/horses.jpg</a:t>
            </a:r>
            <a:endParaRPr lang="tr-TR" dirty="0">
              <a:solidFill>
                <a:srgbClr val="0070C0"/>
              </a:solidFill>
              <a:latin typeface="Calibri" panose="020F0502020204030204" pitchFamily="34" charset="0"/>
              <a:cs typeface="Calibri" panose="020F0502020204030204" pitchFamily="34" charset="0"/>
            </a:endParaRPr>
          </a:p>
          <a:p>
            <a:pPr marL="0" lvl="5">
              <a:spcBef>
                <a:spcPts val="600"/>
              </a:spcBef>
            </a:pPr>
            <a:r>
              <a:rPr lang="tr-TR" dirty="0" err="1">
                <a:latin typeface="Calibri" panose="020F0502020204030204" pitchFamily="34" charset="0"/>
                <a:cs typeface="Calibri" panose="020F0502020204030204" pitchFamily="34" charset="0"/>
              </a:rPr>
              <a:t>Video’yu</a:t>
            </a:r>
            <a:r>
              <a:rPr lang="tr-TR" dirty="0">
                <a:latin typeface="Calibri" panose="020F0502020204030204" pitchFamily="34" charset="0"/>
                <a:cs typeface="Calibri" panose="020F0502020204030204" pitchFamily="34" charset="0"/>
              </a:rPr>
              <a:t> indirin: </a:t>
            </a:r>
            <a:r>
              <a:rPr lang="tr-TR" dirty="0">
                <a:latin typeface="Calibri" panose="020F0502020204030204" pitchFamily="34" charset="0"/>
                <a:cs typeface="Calibri" panose="020F0502020204030204" pitchFamily="34" charset="0"/>
                <a:hlinkClick r:id="rId2"/>
              </a:rPr>
              <a:t>https://drive.google.com/file/d/1uoGDd3AzW5kVJcEHezOAmxT_5kRzLKoa/view?usp=sharing</a:t>
            </a:r>
            <a:endParaRPr lang="tr-TR" dirty="0">
              <a:latin typeface="Calibri" panose="020F0502020204030204" pitchFamily="34" charset="0"/>
              <a:cs typeface="Calibri" panose="020F0502020204030204" pitchFamily="34" charset="0"/>
            </a:endParaRPr>
          </a:p>
          <a:p>
            <a:pPr marL="0" lvl="5">
              <a:spcBef>
                <a:spcPts val="600"/>
              </a:spcBef>
            </a:pPr>
            <a:endParaRPr lang="tr-TR" dirty="0">
              <a:latin typeface="Calibri" panose="020F0502020204030204" pitchFamily="34" charset="0"/>
              <a:cs typeface="Calibri" panose="020F0502020204030204" pitchFamily="34" charset="0"/>
            </a:endParaRPr>
          </a:p>
          <a:p>
            <a:pPr marL="0" lvl="5">
              <a:spcBef>
                <a:spcPts val="600"/>
              </a:spcBef>
            </a:pPr>
            <a:r>
              <a:rPr lang="tr-TR" dirty="0" err="1">
                <a:latin typeface="Calibri" panose="020F0502020204030204" pitchFamily="34" charset="0"/>
                <a:cs typeface="Calibri" panose="020F0502020204030204" pitchFamily="34" charset="0"/>
              </a:rPr>
              <a:t>Detection</a:t>
            </a:r>
            <a:r>
              <a:rPr lang="tr-TR" dirty="0">
                <a:latin typeface="Calibri" panose="020F0502020204030204" pitchFamily="34" charset="0"/>
                <a:cs typeface="Calibri" panose="020F0502020204030204" pitchFamily="34" charset="0"/>
              </a:rPr>
              <a:t> sonucu </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content</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gdrive</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MyDrive</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TheCodingBug</a:t>
            </a:r>
            <a:r>
              <a:rPr lang="tr-TR" dirty="0">
                <a:solidFill>
                  <a:srgbClr val="0070C0"/>
                </a:solidFill>
                <a:latin typeface="Calibri" panose="020F0502020204030204" pitchFamily="34" charset="0"/>
                <a:cs typeface="Calibri" panose="020F0502020204030204" pitchFamily="34" charset="0"/>
              </a:rPr>
              <a:t>/yolov7/</a:t>
            </a:r>
            <a:r>
              <a:rPr lang="tr-TR" dirty="0" err="1">
                <a:solidFill>
                  <a:srgbClr val="0070C0"/>
                </a:solidFill>
                <a:latin typeface="Calibri" panose="020F0502020204030204" pitchFamily="34" charset="0"/>
                <a:cs typeface="Calibri" panose="020F0502020204030204" pitchFamily="34" charset="0"/>
              </a:rPr>
              <a:t>runs</a:t>
            </a:r>
            <a:r>
              <a:rPr lang="tr-TR" dirty="0">
                <a:solidFill>
                  <a:srgbClr val="0070C0"/>
                </a:solidFill>
                <a:latin typeface="Calibri" panose="020F0502020204030204" pitchFamily="34" charset="0"/>
                <a:cs typeface="Calibri" panose="020F0502020204030204" pitchFamily="34" charset="0"/>
              </a:rPr>
              <a:t>/</a:t>
            </a:r>
            <a:r>
              <a:rPr lang="tr-TR" dirty="0" err="1">
                <a:solidFill>
                  <a:srgbClr val="0070C0"/>
                </a:solidFill>
                <a:latin typeface="Calibri" panose="020F0502020204030204" pitchFamily="34" charset="0"/>
                <a:cs typeface="Calibri" panose="020F0502020204030204" pitchFamily="34" charset="0"/>
              </a:rPr>
              <a:t>detect</a:t>
            </a:r>
            <a:r>
              <a:rPr lang="tr-TR" dirty="0">
                <a:solidFill>
                  <a:srgbClr val="0070C0"/>
                </a:solidFill>
                <a:latin typeface="Calibri" panose="020F0502020204030204" pitchFamily="34" charset="0"/>
                <a:cs typeface="Calibri" panose="020F0502020204030204" pitchFamily="34" charset="0"/>
              </a:rPr>
              <a:t>» </a:t>
            </a:r>
            <a:r>
              <a:rPr lang="tr-TR" dirty="0">
                <a:latin typeface="Calibri" panose="020F0502020204030204" pitchFamily="34" charset="0"/>
                <a:cs typeface="Calibri" panose="020F0502020204030204" pitchFamily="34" charset="0"/>
              </a:rPr>
              <a:t>klasörü altında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klasörlerine kaydedilir. Her bir resim için farklı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klasörü açılır (exp2, exp3,…).</a:t>
            </a:r>
          </a:p>
        </p:txBody>
      </p:sp>
    </p:spTree>
    <p:extLst>
      <p:ext uri="{BB962C8B-B14F-4D97-AF65-F5344CB8AC3E}">
        <p14:creationId xmlns:p14="http://schemas.microsoft.com/office/powerpoint/2010/main" val="16943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Üzerinde çalışacağımız veri setini aşağıdaki linkten indirin.</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hlinkClick r:id="rId2"/>
              </a:rPr>
              <a:t>https://drive.google.com/file/d/11TjJQDIOV8-9av-EDuT8bc-k6mazYVRa/view?usp=sharing</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Farklı bir veri setiniz varsa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bu veri seti için eğitebilirsiniz. Bunun için öncelikle veri setinizi </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 uygulaması ile etiketlemeniz gerekir.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LabelImg’yi</a:t>
            </a:r>
            <a:r>
              <a:rPr lang="tr-TR" sz="1600" dirty="0">
                <a:latin typeface="Calibri" panose="020F0502020204030204" pitchFamily="34" charset="0"/>
                <a:cs typeface="Calibri" panose="020F0502020204030204" pitchFamily="34" charset="0"/>
              </a:rPr>
              <a:t> aşağıdaki gibi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a:t>
            </a:r>
            <a:r>
              <a:rPr lang="tr-TR" sz="1600" dirty="0">
                <a:latin typeface="Calibri" panose="020F0502020204030204" pitchFamily="34" charset="0"/>
                <a:cs typeface="Calibri" panose="020F0502020204030204" pitchFamily="34" charset="0"/>
              </a:rPr>
              <a:t> üzerinden kurup çalıştırabilirsiniz. </a:t>
            </a:r>
            <a:r>
              <a:rPr lang="tr-TR" sz="1600" dirty="0" err="1">
                <a:latin typeface="Calibri" panose="020F0502020204030204" pitchFamily="34" charset="0"/>
                <a:cs typeface="Calibri" panose="020F0502020204030204" pitchFamily="34" charset="0"/>
              </a:rPr>
              <a:t>Pyqt</a:t>
            </a:r>
            <a:r>
              <a:rPr lang="tr-TR" sz="1600" dirty="0">
                <a:latin typeface="Calibri" panose="020F0502020204030204" pitchFamily="34" charset="0"/>
                <a:cs typeface="Calibri" panose="020F0502020204030204" pitchFamily="34" charset="0"/>
              </a:rPr>
              <a:t> kütüphanesinin de mutlaka kurulu olması gerekir.</a:t>
            </a:r>
          </a:p>
          <a:p>
            <a:pPr algn="just">
              <a:lnSpc>
                <a:spcPct val="100000"/>
              </a:lnSpc>
              <a:spcAft>
                <a:spcPts val="600"/>
              </a:spcAft>
            </a:pPr>
            <a:r>
              <a:rPr lang="tr-TR" sz="1600" dirty="0">
                <a:latin typeface="Calibri" panose="020F0502020204030204" pitchFamily="34" charset="0"/>
                <a:cs typeface="Calibri" panose="020F0502020204030204" pitchFamily="34" charset="0"/>
              </a:rPr>
              <a:t>	</a:t>
            </a:r>
            <a:r>
              <a:rPr lang="tr-TR" sz="1600" dirty="0">
                <a:solidFill>
                  <a:srgbClr val="0070C0"/>
                </a:solidFill>
                <a:latin typeface="Calibri" panose="020F0502020204030204" pitchFamily="34" charset="0"/>
                <a:cs typeface="Calibri" panose="020F0502020204030204" pitchFamily="34" charset="0"/>
              </a:rPr>
              <a:t>pip3 </a:t>
            </a:r>
            <a:r>
              <a:rPr lang="tr-TR" sz="1600" dirty="0" err="1">
                <a:solidFill>
                  <a:srgbClr val="0070C0"/>
                </a:solidFill>
                <a:latin typeface="Calibri" panose="020F0502020204030204" pitchFamily="34" charset="0"/>
                <a:cs typeface="Calibri" panose="020F0502020204030204" pitchFamily="34" charset="0"/>
              </a:rPr>
              <a:t>install</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labelImg</a:t>
            </a:r>
            <a:endParaRPr lang="tr-TR" sz="1600"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0070C0"/>
                </a:solidFill>
                <a:latin typeface="Calibri" panose="020F0502020204030204" pitchFamily="34" charset="0"/>
                <a:cs typeface="Calibri" panose="020F0502020204030204" pitchFamily="34" charset="0"/>
              </a:rPr>
              <a:t>Ya da</a:t>
            </a:r>
          </a:p>
          <a:p>
            <a:pPr algn="just">
              <a:lnSpc>
                <a:spcPct val="100000"/>
              </a:lnSpc>
              <a:spcAft>
                <a:spcPts val="600"/>
              </a:spcAft>
            </a:pP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conda</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install</a:t>
            </a:r>
            <a:r>
              <a:rPr lang="tr-TR" sz="1600" dirty="0">
                <a:solidFill>
                  <a:srgbClr val="0070C0"/>
                </a:solidFill>
                <a:latin typeface="Calibri" panose="020F0502020204030204" pitchFamily="34" charset="0"/>
                <a:cs typeface="Calibri" panose="020F0502020204030204" pitchFamily="34" charset="0"/>
              </a:rPr>
              <a:t> -c </a:t>
            </a:r>
            <a:r>
              <a:rPr lang="tr-TR" sz="1600" dirty="0" err="1">
                <a:solidFill>
                  <a:srgbClr val="0070C0"/>
                </a:solidFill>
                <a:latin typeface="Calibri" panose="020F0502020204030204" pitchFamily="34" charset="0"/>
                <a:cs typeface="Calibri" panose="020F0502020204030204" pitchFamily="34" charset="0"/>
              </a:rPr>
              <a:t>conda-forge</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labelimg</a:t>
            </a:r>
            <a:endParaRPr lang="tr-TR" sz="1600"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labelImg</a:t>
            </a:r>
            <a:endParaRPr lang="tr-TR" sz="1600"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77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600" b="1" u="sng" dirty="0" err="1">
                <a:solidFill>
                  <a:srgbClr val="0070C0"/>
                </a:solidFill>
                <a:latin typeface="Calibri" panose="020F0502020204030204" pitchFamily="34" charset="0"/>
                <a:cs typeface="Calibri" panose="020F0502020204030204" pitchFamily="34" charset="0"/>
              </a:rPr>
              <a:t>Custom</a:t>
            </a:r>
            <a:r>
              <a:rPr lang="tr-TR" sz="1600" b="1" u="sng" dirty="0">
                <a:solidFill>
                  <a:srgbClr val="0070C0"/>
                </a:solidFill>
                <a:latin typeface="Calibri" panose="020F0502020204030204" pitchFamily="34" charset="0"/>
                <a:cs typeface="Calibri" panose="020F0502020204030204" pitchFamily="34" charset="0"/>
              </a:rPr>
              <a:t> Train YOLO</a:t>
            </a:r>
          </a:p>
          <a:p>
            <a:pPr algn="ctr"/>
            <a:r>
              <a:rPr lang="tr-TR" sz="1600" b="1" u="sng" dirty="0" err="1">
                <a:latin typeface="Calibri" panose="020F0502020204030204" pitchFamily="34" charset="0"/>
                <a:ea typeface="+mj-ea"/>
                <a:cs typeface="Calibri" panose="020F0502020204030204" pitchFamily="34" charset="0"/>
              </a:rPr>
              <a:t>LabelImg</a:t>
            </a:r>
            <a:r>
              <a:rPr lang="tr-TR" sz="1600" b="1" u="sng" dirty="0">
                <a:latin typeface="Calibri" panose="020F0502020204030204" pitchFamily="34" charset="0"/>
                <a:ea typeface="+mj-ea"/>
                <a:cs typeface="Calibri" panose="020F0502020204030204" pitchFamily="34" charset="0"/>
              </a:rPr>
              <a:t> bir önceki sayfada belirtilen yöntemle düzgün çalışmazsa aşağıdaki yöntemi kullanın.</a:t>
            </a:r>
          </a:p>
          <a:p>
            <a:pPr marL="257175" indent="-257175" algn="just">
              <a:buFont typeface="Arial" panose="020B0604020202020204" pitchFamily="34" charset="0"/>
              <a:buChar char="•"/>
            </a:pPr>
            <a:r>
              <a:rPr lang="tr-TR" sz="1600" dirty="0">
                <a:latin typeface="Calibri" panose="020F0502020204030204" pitchFamily="34" charset="0"/>
                <a:ea typeface="+mj-ea"/>
                <a:cs typeface="Calibri" panose="020F0502020204030204" pitchFamily="34" charset="0"/>
              </a:rPr>
              <a:t>Etiketleme için </a:t>
            </a:r>
            <a:r>
              <a:rPr lang="tr-TR" sz="1600" dirty="0" err="1">
                <a:latin typeface="Calibri" panose="020F0502020204030204" pitchFamily="34" charset="0"/>
                <a:ea typeface="+mj-ea"/>
                <a:cs typeface="Calibri" panose="020F0502020204030204" pitchFamily="34" charset="0"/>
              </a:rPr>
              <a:t>LabelImg</a:t>
            </a:r>
            <a:r>
              <a:rPr lang="tr-TR" sz="1600" dirty="0">
                <a:latin typeface="Calibri" panose="020F0502020204030204" pitchFamily="34" charset="0"/>
                <a:ea typeface="+mj-ea"/>
                <a:cs typeface="Calibri" panose="020F0502020204030204" pitchFamily="34" charset="0"/>
              </a:rPr>
              <a:t> uygulaması kullanılabilir. </a:t>
            </a:r>
            <a:r>
              <a:rPr lang="tr-TR" sz="1600" dirty="0" err="1">
                <a:latin typeface="Calibri" panose="020F0502020204030204" pitchFamily="34" charset="0"/>
                <a:ea typeface="+mj-ea"/>
                <a:cs typeface="Calibri" panose="020F0502020204030204" pitchFamily="34" charset="0"/>
              </a:rPr>
              <a:t>LabelImg’yi</a:t>
            </a:r>
            <a:r>
              <a:rPr lang="tr-TR" sz="1600" dirty="0">
                <a:latin typeface="Calibri" panose="020F0502020204030204" pitchFamily="34" charset="0"/>
                <a:ea typeface="+mj-ea"/>
                <a:cs typeface="Calibri" panose="020F0502020204030204" pitchFamily="34" charset="0"/>
              </a:rPr>
              <a:t> kullanabilmek için gerekli olan aşağıdaki kütüphaneleri </a:t>
            </a:r>
            <a:r>
              <a:rPr lang="tr-TR" sz="1600" dirty="0" err="1">
                <a:latin typeface="Calibri" panose="020F0502020204030204" pitchFamily="34" charset="0"/>
                <a:ea typeface="+mj-ea"/>
                <a:cs typeface="Calibri" panose="020F0502020204030204" pitchFamily="34" charset="0"/>
              </a:rPr>
              <a:t>Anaconda</a:t>
            </a:r>
            <a:r>
              <a:rPr lang="tr-TR" sz="1600" dirty="0">
                <a:latin typeface="Calibri" panose="020F0502020204030204" pitchFamily="34" charset="0"/>
                <a:ea typeface="+mj-ea"/>
                <a:cs typeface="Calibri" panose="020F0502020204030204" pitchFamily="34" charset="0"/>
              </a:rPr>
              <a:t> </a:t>
            </a:r>
            <a:r>
              <a:rPr lang="tr-TR" sz="1600" dirty="0" err="1">
                <a:latin typeface="Calibri" panose="020F0502020204030204" pitchFamily="34" charset="0"/>
                <a:ea typeface="+mj-ea"/>
                <a:cs typeface="Calibri" panose="020F0502020204030204" pitchFamily="34" charset="0"/>
              </a:rPr>
              <a:t>Prompt'ta</a:t>
            </a:r>
            <a:r>
              <a:rPr lang="tr-TR" sz="1600" dirty="0">
                <a:latin typeface="Calibri" panose="020F0502020204030204" pitchFamily="34" charset="0"/>
                <a:ea typeface="+mj-ea"/>
                <a:cs typeface="Calibri" panose="020F0502020204030204" pitchFamily="34" charset="0"/>
              </a:rPr>
              <a:t> yükleyin.</a:t>
            </a:r>
          </a:p>
          <a:p>
            <a:pPr marL="1714500" lvl="5" indent="0" algn="just">
              <a:buNone/>
            </a:pPr>
            <a:r>
              <a:rPr lang="tr-TR" sz="1600" dirty="0" err="1">
                <a:solidFill>
                  <a:srgbClr val="0070C0"/>
                </a:solidFill>
                <a:latin typeface="Calibri" panose="020F0502020204030204" pitchFamily="34" charset="0"/>
                <a:ea typeface="+mj-ea"/>
                <a:cs typeface="Calibri" panose="020F0502020204030204" pitchFamily="34" charset="0"/>
              </a:rPr>
              <a:t>conda</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install</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pyqt</a:t>
            </a:r>
            <a:r>
              <a:rPr lang="tr-TR" sz="1600" dirty="0">
                <a:solidFill>
                  <a:srgbClr val="0070C0"/>
                </a:solidFill>
                <a:latin typeface="Calibri" panose="020F0502020204030204" pitchFamily="34" charset="0"/>
                <a:ea typeface="+mj-ea"/>
                <a:cs typeface="Calibri" panose="020F0502020204030204" pitchFamily="34" charset="0"/>
              </a:rPr>
              <a:t>=5</a:t>
            </a:r>
          </a:p>
          <a:p>
            <a:pPr marL="1714500" lvl="5" indent="0" algn="just">
              <a:buNone/>
            </a:pPr>
            <a:r>
              <a:rPr lang="tr-TR" sz="1600" dirty="0" err="1">
                <a:solidFill>
                  <a:srgbClr val="0070C0"/>
                </a:solidFill>
                <a:latin typeface="Calibri" panose="020F0502020204030204" pitchFamily="34" charset="0"/>
                <a:ea typeface="+mj-ea"/>
                <a:cs typeface="Calibri" panose="020F0502020204030204" pitchFamily="34" charset="0"/>
              </a:rPr>
              <a:t>conda</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install</a:t>
            </a:r>
            <a:r>
              <a:rPr lang="tr-TR" sz="1600" dirty="0">
                <a:solidFill>
                  <a:srgbClr val="0070C0"/>
                </a:solidFill>
                <a:latin typeface="Calibri" panose="020F0502020204030204" pitchFamily="34" charset="0"/>
                <a:ea typeface="+mj-ea"/>
                <a:cs typeface="Calibri" panose="020F0502020204030204" pitchFamily="34" charset="0"/>
              </a:rPr>
              <a:t> -c </a:t>
            </a:r>
            <a:r>
              <a:rPr lang="tr-TR" sz="1600" dirty="0" err="1">
                <a:solidFill>
                  <a:srgbClr val="0070C0"/>
                </a:solidFill>
                <a:latin typeface="Calibri" panose="020F0502020204030204" pitchFamily="34" charset="0"/>
                <a:ea typeface="+mj-ea"/>
                <a:cs typeface="Calibri" panose="020F0502020204030204" pitchFamily="34" charset="0"/>
              </a:rPr>
              <a:t>anaconda</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lxml</a:t>
            </a:r>
            <a:endParaRPr lang="tr-TR" sz="1600" dirty="0">
              <a:solidFill>
                <a:srgbClr val="0070C0"/>
              </a:solidFill>
              <a:latin typeface="Calibri" panose="020F0502020204030204" pitchFamily="34" charset="0"/>
              <a:ea typeface="+mj-ea"/>
              <a:cs typeface="Calibri" panose="020F0502020204030204" pitchFamily="34" charset="0"/>
            </a:endParaRPr>
          </a:p>
          <a:p>
            <a:pPr marL="1714500" lvl="5" indent="0" algn="just">
              <a:buNone/>
            </a:pPr>
            <a:r>
              <a:rPr lang="tr-TR" sz="1600" dirty="0">
                <a:solidFill>
                  <a:srgbClr val="0070C0"/>
                </a:solidFill>
                <a:latin typeface="Calibri" panose="020F0502020204030204" pitchFamily="34" charset="0"/>
                <a:ea typeface="+mj-ea"/>
                <a:cs typeface="Calibri" panose="020F0502020204030204" pitchFamily="34" charset="0"/>
              </a:rPr>
              <a:t>pyrcc5 -o libs/resources.py </a:t>
            </a:r>
            <a:r>
              <a:rPr lang="tr-TR" sz="1600" dirty="0" err="1">
                <a:solidFill>
                  <a:srgbClr val="0070C0"/>
                </a:solidFill>
                <a:latin typeface="Calibri" panose="020F0502020204030204" pitchFamily="34" charset="0"/>
                <a:ea typeface="+mj-ea"/>
                <a:cs typeface="Calibri" panose="020F0502020204030204" pitchFamily="34" charset="0"/>
              </a:rPr>
              <a:t>resources.qrc</a:t>
            </a:r>
            <a:endParaRPr lang="tr-TR" sz="1600" dirty="0">
              <a:solidFill>
                <a:srgbClr val="0070C0"/>
              </a:solidFill>
              <a:latin typeface="Calibri" panose="020F0502020204030204" pitchFamily="34" charset="0"/>
              <a:ea typeface="+mj-ea"/>
              <a:cs typeface="Calibri" panose="020F0502020204030204" pitchFamily="34" charset="0"/>
            </a:endParaRP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24581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1259" y="166201"/>
            <a:ext cx="7924143" cy="383182"/>
          </a:xfrm>
          <a:prstGeom prst="rect">
            <a:avLst/>
          </a:prstGeom>
        </p:spPr>
        <p:txBody>
          <a:bodyPr wrap="square">
            <a:spAutoFit/>
          </a:bodyPr>
          <a:lstStyle/>
          <a:p>
            <a:r>
              <a:rPr lang="tr-TR" sz="2100" b="1" dirty="0" err="1">
                <a:solidFill>
                  <a:schemeClr val="accent2">
                    <a:lumMod val="75000"/>
                  </a:schemeClr>
                </a:solidFill>
                <a:latin typeface="Times New Roman" pitchFamily="18" charset="0"/>
                <a:cs typeface="Times New Roman" pitchFamily="18" charset="0"/>
              </a:rPr>
              <a:t>Segmentation</a:t>
            </a:r>
            <a:r>
              <a:rPr lang="tr-TR" sz="2100" b="1" dirty="0">
                <a:solidFill>
                  <a:schemeClr val="accent2">
                    <a:lumMod val="75000"/>
                  </a:schemeClr>
                </a:solidFill>
                <a:latin typeface="Times New Roman" pitchFamily="18" charset="0"/>
                <a:cs typeface="Times New Roman" pitchFamily="18" charset="0"/>
              </a:rPr>
              <a:t> </a:t>
            </a:r>
            <a:r>
              <a:rPr lang="tr-TR" sz="2100" b="1" dirty="0" err="1">
                <a:solidFill>
                  <a:schemeClr val="accent2">
                    <a:lumMod val="75000"/>
                  </a:schemeClr>
                </a:solidFill>
                <a:latin typeface="Times New Roman" pitchFamily="18" charset="0"/>
                <a:cs typeface="Times New Roman" pitchFamily="18" charset="0"/>
              </a:rPr>
              <a:t>Performance</a:t>
            </a:r>
            <a:r>
              <a:rPr lang="tr-TR" sz="2100" b="1" dirty="0">
                <a:solidFill>
                  <a:schemeClr val="accent2">
                    <a:lumMod val="75000"/>
                  </a:schemeClr>
                </a:solidFill>
                <a:latin typeface="Times New Roman" pitchFamily="18" charset="0"/>
                <a:cs typeface="Times New Roman" pitchFamily="18" charset="0"/>
              </a:rPr>
              <a:t> </a:t>
            </a:r>
            <a:r>
              <a:rPr lang="tr-TR" sz="2100" b="1" dirty="0" err="1">
                <a:solidFill>
                  <a:schemeClr val="accent2">
                    <a:lumMod val="75000"/>
                  </a:schemeClr>
                </a:solidFill>
                <a:latin typeface="Times New Roman" pitchFamily="18" charset="0"/>
                <a:cs typeface="Times New Roman" pitchFamily="18" charset="0"/>
              </a:rPr>
              <a:t>Metrics</a:t>
            </a:r>
            <a:endParaRPr lang="en-US" sz="2100" b="1" dirty="0">
              <a:solidFill>
                <a:schemeClr val="accent5">
                  <a:lumMod val="60000"/>
                  <a:lumOff val="40000"/>
                </a:schemeClr>
              </a:solidFill>
              <a:latin typeface="Times New Roman" pitchFamily="18" charset="0"/>
              <a:cs typeface="Times New Roman" pitchFamily="18" charset="0"/>
            </a:endParaRPr>
          </a:p>
        </p:txBody>
      </p:sp>
      <p:sp>
        <p:nvSpPr>
          <p:cNvPr id="3" name="عنصر نائب للمحتوى 2"/>
          <p:cNvSpPr>
            <a:spLocks noGrp="1"/>
          </p:cNvSpPr>
          <p:nvPr>
            <p:ph idx="1"/>
          </p:nvPr>
        </p:nvSpPr>
        <p:spPr>
          <a:xfrm>
            <a:off x="714375" y="494773"/>
            <a:ext cx="7715250" cy="4153953"/>
          </a:xfrm>
        </p:spPr>
        <p:txBody>
          <a:bodyPr>
            <a:noAutofit/>
          </a:bodyPr>
          <a:lstStyle/>
          <a:p>
            <a:pPr marL="0" indent="0" algn="ctr">
              <a:lnSpc>
                <a:spcPct val="150000"/>
              </a:lnSpc>
              <a:buSzPct val="82000"/>
              <a:buNone/>
            </a:pPr>
            <a:r>
              <a:rPr lang="tr-TR" altLang="en-US" b="1" dirty="0" err="1">
                <a:latin typeface="Times New Roman" pitchFamily="18" charset="0"/>
                <a:ea typeface="+mj-ea"/>
                <a:cs typeface="Times New Roman" pitchFamily="18" charset="0"/>
              </a:rPr>
              <a:t>Example</a:t>
            </a:r>
            <a:endParaRPr lang="tr-TR" altLang="en-US" sz="1500" b="1" dirty="0">
              <a:latin typeface="Times New Roman" pitchFamily="18" charset="0"/>
              <a:ea typeface="+mj-ea"/>
              <a:cs typeface="Times New Roman" pitchFamily="18" charset="0"/>
            </a:endParaRPr>
          </a:p>
          <a:p>
            <a:pPr marL="257162" indent="-257162" algn="just">
              <a:lnSpc>
                <a:spcPct val="150000"/>
              </a:lnSpc>
              <a:buSzPct val="82000"/>
              <a:buFont typeface="Wingdings" panose="05000000000000000000" pitchFamily="2" charset="2"/>
              <a:buChar char="§"/>
            </a:pPr>
            <a:r>
              <a:rPr lang="en-US" altLang="en-US" sz="1500" dirty="0">
                <a:latin typeface="Times New Roman" pitchFamily="18" charset="0"/>
                <a:ea typeface="+mj-ea"/>
                <a:cs typeface="Times New Roman" pitchFamily="18" charset="0"/>
              </a:rPr>
              <a:t>I have used public and international  (MESSDIOR) of retinal images. </a:t>
            </a:r>
          </a:p>
          <a:p>
            <a:pPr marL="257162" indent="-257162" algn="just">
              <a:lnSpc>
                <a:spcPct val="150000"/>
              </a:lnSpc>
              <a:buSzPct val="82000"/>
              <a:buFont typeface="Wingdings" panose="05000000000000000000" pitchFamily="2" charset="2"/>
              <a:buChar char="§"/>
            </a:pPr>
            <a:r>
              <a:rPr lang="en-US" sz="1500" dirty="0">
                <a:latin typeface="Times New Roman" pitchFamily="18" charset="0"/>
                <a:ea typeface="+mj-ea"/>
                <a:cs typeface="Times New Roman" pitchFamily="18" charset="0"/>
              </a:rPr>
              <a:t>MESSIDOR stand for Methods to Evaluate Segmentation and Indexing Techniques in the field of Retinal Ophthalmology .</a:t>
            </a:r>
          </a:p>
          <a:p>
            <a:pPr marL="257162" indent="-257162" algn="just">
              <a:lnSpc>
                <a:spcPct val="150000"/>
              </a:lnSpc>
              <a:buSzPct val="82000"/>
              <a:buFont typeface="Wingdings" panose="05000000000000000000" pitchFamily="2" charset="2"/>
              <a:buChar char="§"/>
            </a:pPr>
            <a:r>
              <a:rPr lang="en-US" sz="1500" dirty="0">
                <a:latin typeface="Times New Roman" pitchFamily="18" charset="0"/>
                <a:ea typeface="+mj-ea"/>
                <a:cs typeface="Times New Roman" pitchFamily="18" charset="0"/>
              </a:rPr>
              <a:t>Within the scope of Diabetic Retinopathy, the primary purposes of the Messidor project is to compare and evaluate:</a:t>
            </a:r>
            <a:endParaRPr lang="en-US" altLang="en-US" sz="1500" dirty="0">
              <a:latin typeface="Times New Roman" pitchFamily="18" charset="0"/>
              <a:ea typeface="+mj-ea"/>
              <a:cs typeface="Times New Roman" pitchFamily="18" charset="0"/>
            </a:endParaRPr>
          </a:p>
          <a:p>
            <a:pPr marL="257162" indent="-257162" algn="just">
              <a:lnSpc>
                <a:spcPct val="150000"/>
              </a:lnSpc>
              <a:buSzPct val="82000"/>
            </a:pPr>
            <a:r>
              <a:rPr lang="en-US" altLang="en-US" sz="1500" dirty="0">
                <a:latin typeface="Times New Roman" pitchFamily="18" charset="0"/>
                <a:ea typeface="+mj-ea"/>
                <a:cs typeface="Times New Roman" pitchFamily="18" charset="0"/>
              </a:rPr>
              <a:t>I have used (GROUND TRUTH) (figure 2) for optic disk segmentation which </a:t>
            </a:r>
            <a:r>
              <a:rPr lang="en-GB" altLang="en-US" sz="1500" dirty="0">
                <a:latin typeface="Times New Roman" pitchFamily="18" charset="0"/>
                <a:ea typeface="+mj-ea"/>
                <a:cs typeface="Times New Roman" pitchFamily="18" charset="0"/>
              </a:rPr>
              <a:t>marked by ophthalmologists</a:t>
            </a:r>
            <a:r>
              <a:rPr lang="en-US" altLang="en-US" sz="1500" dirty="0">
                <a:latin typeface="Times New Roman" pitchFamily="18" charset="0"/>
                <a:ea typeface="+mj-ea"/>
                <a:cs typeface="Times New Roman" pitchFamily="18" charset="0"/>
              </a:rPr>
              <a:t> </a:t>
            </a:r>
            <a:r>
              <a:rPr lang="en-GB" altLang="en-US" sz="1500" dirty="0">
                <a:latin typeface="Times New Roman" pitchFamily="18" charset="0"/>
                <a:ea typeface="+mj-ea"/>
                <a:cs typeface="Times New Roman" pitchFamily="18" charset="0"/>
              </a:rPr>
              <a:t>for</a:t>
            </a:r>
            <a:r>
              <a:rPr lang="en-US" altLang="en-US" sz="1500" dirty="0">
                <a:latin typeface="Times New Roman" pitchFamily="18" charset="0"/>
                <a:ea typeface="+mj-ea"/>
                <a:cs typeface="Times New Roman" pitchFamily="18" charset="0"/>
              </a:rPr>
              <a:t> compare our segmentation method </a:t>
            </a:r>
          </a:p>
          <a:p>
            <a:pPr marL="257162" indent="-257162" algn="just">
              <a:lnSpc>
                <a:spcPct val="150000"/>
              </a:lnSpc>
              <a:buSzPct val="82000"/>
            </a:pPr>
            <a:r>
              <a:rPr lang="en-US" sz="1500" dirty="0">
                <a:latin typeface="Times New Roman" pitchFamily="18" charset="0"/>
                <a:ea typeface="+mj-ea"/>
                <a:cs typeface="Times New Roman" pitchFamily="18" charset="0"/>
              </a:rPr>
              <a:t>The ground truth is available in the .</a:t>
            </a:r>
            <a:r>
              <a:rPr lang="en-US" sz="1500" dirty="0" err="1">
                <a:latin typeface="Times New Roman" pitchFamily="18" charset="0"/>
                <a:ea typeface="+mj-ea"/>
                <a:cs typeface="Times New Roman" pitchFamily="18" charset="0"/>
              </a:rPr>
              <a:t>tif</a:t>
            </a:r>
            <a:r>
              <a:rPr lang="en-US" sz="1500" dirty="0">
                <a:latin typeface="Times New Roman" pitchFamily="18" charset="0"/>
                <a:ea typeface="+mj-ea"/>
                <a:cs typeface="Times New Roman" pitchFamily="18" charset="0"/>
              </a:rPr>
              <a:t> format for validation of segmented optic disc Also the image </a:t>
            </a:r>
            <a:r>
              <a:rPr lang="en-US" sz="1500" dirty="0">
                <a:latin typeface="Times New Roman" panose="02020603050405020304" pitchFamily="18" charset="0"/>
                <a:ea typeface="Times New Roman" panose="02020603050405020304" pitchFamily="18" charset="0"/>
              </a:rPr>
              <a:t>saved in PNG format). </a:t>
            </a:r>
            <a:r>
              <a:rPr lang="en-US" sz="1500" dirty="0">
                <a:latin typeface="Times New Roman" pitchFamily="18" charset="0"/>
                <a:ea typeface="+mj-ea"/>
                <a:cs typeface="Times New Roman" pitchFamily="18" charset="0"/>
              </a:rPr>
              <a:t>[4]</a:t>
            </a:r>
          </a:p>
          <a:p>
            <a:pPr marL="0" indent="0" algn="just">
              <a:lnSpc>
                <a:spcPct val="150000"/>
              </a:lnSpc>
              <a:buSzPct val="82000"/>
              <a:buNone/>
            </a:pPr>
            <a:endParaRPr lang="en-US" sz="1500" dirty="0">
              <a:latin typeface="Times New Roman" pitchFamily="18" charset="0"/>
              <a:ea typeface="+mj-ea"/>
              <a:cs typeface="Times New Roman" pitchFamily="18" charset="0"/>
            </a:endParaRPr>
          </a:p>
          <a:p>
            <a:pPr marL="214303" indent="-214303" algn="just">
              <a:lnSpc>
                <a:spcPct val="150000"/>
              </a:lnSpc>
            </a:pPr>
            <a:endParaRPr lang="en-US" altLang="en-US" sz="1500" dirty="0">
              <a:latin typeface="Times New Roman" pitchFamily="18" charset="0"/>
              <a:ea typeface="+mj-ea"/>
              <a:cs typeface="Times New Roman" pitchFamily="18" charset="0"/>
            </a:endParaRPr>
          </a:p>
          <a:p>
            <a:pPr algn="just">
              <a:lnSpc>
                <a:spcPct val="150000"/>
              </a:lnSpc>
            </a:pPr>
            <a:endParaRPr lang="en-US" sz="15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B8E252B0-CC6F-4FC4-A8FA-73D751E340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6880" y="4159408"/>
            <a:ext cx="1018917" cy="74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18D1398-3904-4A90-B701-CC519036AA74}"/>
              </a:ext>
            </a:extLst>
          </p:cNvPr>
          <p:cNvSpPr txBox="1"/>
          <p:nvPr/>
        </p:nvSpPr>
        <p:spPr>
          <a:xfrm>
            <a:off x="6304087" y="4838798"/>
            <a:ext cx="2305341" cy="276999"/>
          </a:xfrm>
          <a:prstGeom prst="rect">
            <a:avLst/>
          </a:prstGeom>
          <a:noFill/>
        </p:spPr>
        <p:txBody>
          <a:bodyPr wrap="square">
            <a:spAutoFit/>
          </a:bodyPr>
          <a:lstStyle/>
          <a:p>
            <a:r>
              <a:rPr lang="en-US" sz="1200" dirty="0">
                <a:latin typeface="Times New Roman" panose="02020603050405020304" pitchFamily="18" charset="0"/>
                <a:ea typeface="Calibri" panose="020F0502020204030204" pitchFamily="34" charset="0"/>
                <a:cs typeface="Arial" panose="020B0604020202020204" pitchFamily="34" charset="0"/>
              </a:rPr>
              <a:t>Figure(2) Ground Truth</a:t>
            </a:r>
            <a:endParaRPr lang="en-US" sz="1200" dirty="0"/>
          </a:p>
        </p:txBody>
      </p:sp>
    </p:spTree>
    <p:extLst>
      <p:ext uri="{BB962C8B-B14F-4D97-AF65-F5344CB8AC3E}">
        <p14:creationId xmlns:p14="http://schemas.microsoft.com/office/powerpoint/2010/main" val="516297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400" b="1" u="sng" dirty="0" err="1">
                <a:solidFill>
                  <a:srgbClr val="0070C0"/>
                </a:solidFill>
                <a:latin typeface="Calibri" panose="020F0502020204030204" pitchFamily="34" charset="0"/>
                <a:cs typeface="Calibri" panose="020F0502020204030204" pitchFamily="34" charset="0"/>
              </a:rPr>
              <a:t>Custom</a:t>
            </a:r>
            <a:r>
              <a:rPr lang="tr-TR" sz="1400" b="1" u="sng" dirty="0">
                <a:solidFill>
                  <a:srgbClr val="0070C0"/>
                </a:solidFill>
                <a:latin typeface="Calibri" panose="020F0502020204030204" pitchFamily="34" charset="0"/>
                <a:cs typeface="Calibri" panose="020F0502020204030204" pitchFamily="34" charset="0"/>
              </a:rPr>
              <a:t> Train YOLO</a:t>
            </a:r>
          </a:p>
          <a:p>
            <a:pPr marL="257175" indent="-257175">
              <a:buFont typeface="Arial" panose="020B0604020202020204" pitchFamily="34" charset="0"/>
              <a:buChar char="•"/>
            </a:pPr>
            <a:r>
              <a:rPr lang="tr-TR" sz="1500" dirty="0" err="1">
                <a:latin typeface="Söhne"/>
              </a:rPr>
              <a:t>Labelimg'yi</a:t>
            </a:r>
            <a:r>
              <a:rPr lang="tr-TR" sz="1500" dirty="0">
                <a:latin typeface="Söhne"/>
              </a:rPr>
              <a:t> aşağıdaki linkten indirin ve klasöre çıkararak labelimg.py dosyasını </a:t>
            </a:r>
            <a:r>
              <a:rPr lang="tr-TR" sz="1500" dirty="0" err="1">
                <a:latin typeface="Söhne"/>
              </a:rPr>
              <a:t>spyder’da</a:t>
            </a:r>
            <a:r>
              <a:rPr lang="tr-TR" sz="1500" dirty="0">
                <a:latin typeface="Söhne"/>
              </a:rPr>
              <a:t> açın.</a:t>
            </a:r>
          </a:p>
          <a:p>
            <a:r>
              <a:rPr lang="tr-TR" sz="1500" dirty="0">
                <a:latin typeface="Söhne"/>
              </a:rPr>
              <a:t>			</a:t>
            </a:r>
            <a:r>
              <a:rPr lang="tr-TR" sz="1600" dirty="0">
                <a:solidFill>
                  <a:srgbClr val="FFFF00"/>
                </a:solidFill>
                <a:latin typeface="Calibri" panose="020F0502020204030204" pitchFamily="34" charset="0"/>
                <a:ea typeface="+mj-ea"/>
                <a:cs typeface="Calibri" panose="020F0502020204030204" pitchFamily="34" charset="0"/>
                <a:hlinkClick r:id="rId3"/>
              </a:rPr>
              <a:t>https://pypi.org/project/labelImg/#files</a:t>
            </a:r>
            <a:endParaRPr lang="tr-TR" sz="1600" dirty="0">
              <a:solidFill>
                <a:srgbClr val="FFFF00"/>
              </a:solidFill>
              <a:latin typeface="Calibri" panose="020F0502020204030204" pitchFamily="34" charset="0"/>
              <a:ea typeface="+mj-ea"/>
              <a:cs typeface="Calibri" panose="020F0502020204030204" pitchFamily="34" charset="0"/>
            </a:endParaRPr>
          </a:p>
          <a:p>
            <a:pPr marL="257175" indent="-257175">
              <a:buFont typeface="Arial" panose="020B0604020202020204" pitchFamily="34" charset="0"/>
              <a:buChar char="•"/>
            </a:pPr>
            <a:r>
              <a:rPr lang="tr-TR" sz="1500" dirty="0">
                <a:latin typeface="Söhne"/>
              </a:rPr>
              <a:t>Python 3.10 ve üstü sürüm için hata alabilirsiniz. hata veren dosyada (canvas.py) aşağıdaki satırlarda </a:t>
            </a:r>
            <a:r>
              <a:rPr lang="tr-TR" sz="1500" dirty="0" err="1">
                <a:latin typeface="Söhne"/>
              </a:rPr>
              <a:t>int</a:t>
            </a:r>
            <a:r>
              <a:rPr lang="tr-TR" sz="1500" dirty="0">
                <a:latin typeface="Söhne"/>
              </a:rPr>
              <a:t>() dönüşümü yapın.</a:t>
            </a:r>
          </a:p>
          <a:p>
            <a:pPr marL="1371600" lvl="4" indent="0">
              <a:buNone/>
            </a:pPr>
            <a:r>
              <a:rPr lang="tr-TR" sz="1600" dirty="0">
                <a:solidFill>
                  <a:srgbClr val="0070C0"/>
                </a:solidFill>
                <a:latin typeface="Calibri" panose="020F0502020204030204" pitchFamily="34" charset="0"/>
                <a:ea typeface="+mj-ea"/>
                <a:cs typeface="Calibri" panose="020F0502020204030204" pitchFamily="34" charset="0"/>
              </a:rPr>
              <a:t>526 -&gt;</a:t>
            </a:r>
            <a:r>
              <a:rPr lang="tr-TR" sz="1600" dirty="0" err="1">
                <a:solidFill>
                  <a:srgbClr val="0070C0"/>
                </a:solidFill>
                <a:latin typeface="Calibri" panose="020F0502020204030204" pitchFamily="34" charset="0"/>
                <a:ea typeface="+mj-ea"/>
                <a:cs typeface="Calibri" panose="020F0502020204030204" pitchFamily="34" charset="0"/>
              </a:rPr>
              <a:t>p.drawRect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left_top.x</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left_top.y</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rect_width</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rect_height</a:t>
            </a:r>
            <a:r>
              <a:rPr lang="tr-TR" sz="1600" dirty="0">
                <a:solidFill>
                  <a:srgbClr val="0070C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0070C0"/>
                </a:solidFill>
                <a:latin typeface="Calibri" panose="020F0502020204030204" pitchFamily="34" charset="0"/>
                <a:ea typeface="+mj-ea"/>
                <a:cs typeface="Calibri" panose="020F0502020204030204" pitchFamily="34" charset="0"/>
              </a:rPr>
              <a:t>530-&gt;</a:t>
            </a:r>
            <a:r>
              <a:rPr lang="tr-TR" sz="1600" dirty="0" err="1">
                <a:solidFill>
                  <a:srgbClr val="0070C0"/>
                </a:solidFill>
                <a:latin typeface="Calibri" panose="020F0502020204030204" pitchFamily="34" charset="0"/>
                <a:ea typeface="+mj-ea"/>
                <a:cs typeface="Calibri" panose="020F0502020204030204" pitchFamily="34" charset="0"/>
              </a:rPr>
              <a:t>p.drawLine</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self.prev_point.x</a:t>
            </a:r>
            <a:r>
              <a:rPr lang="tr-TR" sz="1600" dirty="0">
                <a:solidFill>
                  <a:srgbClr val="0070C0"/>
                </a:solidFill>
                <a:latin typeface="Calibri" panose="020F0502020204030204" pitchFamily="34" charset="0"/>
                <a:ea typeface="+mj-ea"/>
                <a:cs typeface="Calibri" panose="020F0502020204030204" pitchFamily="34" charset="0"/>
              </a:rPr>
              <a:t>()), 0,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self.prev_point.x</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self.pixmap.height</a:t>
            </a:r>
            <a:r>
              <a:rPr lang="tr-TR" sz="1600" dirty="0">
                <a:solidFill>
                  <a:srgbClr val="0070C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0070C0"/>
                </a:solidFill>
                <a:latin typeface="Calibri" panose="020F0502020204030204" pitchFamily="34" charset="0"/>
                <a:ea typeface="+mj-ea"/>
                <a:cs typeface="Calibri" panose="020F0502020204030204" pitchFamily="34" charset="0"/>
              </a:rPr>
              <a:t>531-&gt;</a:t>
            </a:r>
            <a:r>
              <a:rPr lang="tr-TR" sz="1600" dirty="0" err="1">
                <a:solidFill>
                  <a:srgbClr val="0070C0"/>
                </a:solidFill>
                <a:latin typeface="Calibri" panose="020F0502020204030204" pitchFamily="34" charset="0"/>
                <a:ea typeface="+mj-ea"/>
                <a:cs typeface="Calibri" panose="020F0502020204030204" pitchFamily="34" charset="0"/>
              </a:rPr>
              <a:t>p.drawLine</a:t>
            </a:r>
            <a:r>
              <a:rPr lang="tr-TR" sz="1600" dirty="0">
                <a:solidFill>
                  <a:srgbClr val="0070C0"/>
                </a:solidFill>
                <a:latin typeface="Calibri" panose="020F0502020204030204" pitchFamily="34" charset="0"/>
                <a:ea typeface="+mj-ea"/>
                <a:cs typeface="Calibri" panose="020F0502020204030204" pitchFamily="34" charset="0"/>
              </a:rPr>
              <a:t>(0,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self.prev_point.y</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self.pixmap.width</a:t>
            </a:r>
            <a:r>
              <a:rPr lang="tr-TR" sz="1600" dirty="0">
                <a:solidFill>
                  <a:srgbClr val="0070C0"/>
                </a:solidFill>
                <a:latin typeface="Calibri" panose="020F0502020204030204" pitchFamily="34" charset="0"/>
                <a:ea typeface="+mj-ea"/>
                <a:cs typeface="Calibri" panose="020F0502020204030204" pitchFamily="34" charset="0"/>
              </a:rPr>
              <a:t>()), </a:t>
            </a:r>
            <a:r>
              <a:rPr lang="tr-TR" sz="1600" dirty="0" err="1">
                <a:solidFill>
                  <a:srgbClr val="0070C0"/>
                </a:solidFill>
                <a:latin typeface="Calibri" panose="020F0502020204030204" pitchFamily="34" charset="0"/>
                <a:ea typeface="+mj-ea"/>
                <a:cs typeface="Calibri" panose="020F0502020204030204" pitchFamily="34" charset="0"/>
              </a:rPr>
              <a:t>int</a:t>
            </a:r>
            <a:r>
              <a:rPr lang="tr-TR" sz="1600" dirty="0">
                <a:solidFill>
                  <a:srgbClr val="0070C0"/>
                </a:solidFill>
                <a:latin typeface="Calibri" panose="020F0502020204030204" pitchFamily="34" charset="0"/>
                <a:ea typeface="+mj-ea"/>
                <a:cs typeface="Calibri" panose="020F0502020204030204" pitchFamily="34" charset="0"/>
              </a:rPr>
              <a:t>(</a:t>
            </a:r>
            <a:r>
              <a:rPr lang="tr-TR" sz="1600" dirty="0" err="1">
                <a:solidFill>
                  <a:srgbClr val="0070C0"/>
                </a:solidFill>
                <a:latin typeface="Calibri" panose="020F0502020204030204" pitchFamily="34" charset="0"/>
                <a:ea typeface="+mj-ea"/>
                <a:cs typeface="Calibri" panose="020F0502020204030204" pitchFamily="34" charset="0"/>
              </a:rPr>
              <a:t>self.prev_point.y</a:t>
            </a:r>
            <a:r>
              <a:rPr lang="tr-TR" sz="1600" dirty="0">
                <a:solidFill>
                  <a:srgbClr val="0070C0"/>
                </a:solidFill>
                <a:latin typeface="Calibri" panose="020F0502020204030204" pitchFamily="34" charset="0"/>
                <a:ea typeface="+mj-ea"/>
                <a:cs typeface="Calibri" panose="020F0502020204030204" pitchFamily="34" charset="0"/>
              </a:rPr>
              <a:t>()))</a:t>
            </a: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14762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 (Etiketleme)</a:t>
            </a: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E05B7979-A1DE-3082-24BA-5C5798987FA7}"/>
              </a:ext>
            </a:extLst>
          </p:cNvPr>
          <p:cNvPicPr>
            <a:picLocks noChangeAspect="1"/>
          </p:cNvPicPr>
          <p:nvPr/>
        </p:nvPicPr>
        <p:blipFill>
          <a:blip r:embed="rId2"/>
          <a:stretch>
            <a:fillRect/>
          </a:stretch>
        </p:blipFill>
        <p:spPr>
          <a:xfrm>
            <a:off x="1784388" y="932649"/>
            <a:ext cx="5903114" cy="4140000"/>
          </a:xfrm>
          <a:prstGeom prst="rect">
            <a:avLst/>
          </a:prstGeom>
        </p:spPr>
      </p:pic>
    </p:spTree>
    <p:extLst>
      <p:ext uri="{BB962C8B-B14F-4D97-AF65-F5344CB8AC3E}">
        <p14:creationId xmlns:p14="http://schemas.microsoft.com/office/powerpoint/2010/main" val="3016220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0" y="610728"/>
            <a:ext cx="4879397"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 (Etiketleme)</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Etiketlemeye başlamadan önce «D:\</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\data» klasöründeki «predefined_classes.txt» dosyasındaki tüm </a:t>
            </a:r>
            <a:r>
              <a:rPr lang="tr-TR" sz="1600" dirty="0" err="1">
                <a:latin typeface="Calibri" panose="020F0502020204030204" pitchFamily="34" charset="0"/>
                <a:cs typeface="Calibri" panose="020F0502020204030204" pitchFamily="34" charset="0"/>
              </a:rPr>
              <a:t>class’lar</a:t>
            </a:r>
            <a:r>
              <a:rPr lang="tr-TR" sz="1600" dirty="0">
                <a:latin typeface="Calibri" panose="020F0502020204030204" pitchFamily="34" charset="0"/>
                <a:cs typeface="Calibri" panose="020F0502020204030204" pitchFamily="34" charset="0"/>
              </a:rPr>
              <a:t> silinmelidir.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silinmediği taktirde o sınıfları da hesaba katarak etiketleme bilgilerini </a:t>
            </a:r>
            <a:r>
              <a:rPr lang="tr-TR" sz="1600" dirty="0" err="1">
                <a:latin typeface="Calibri" panose="020F0502020204030204" pitchFamily="34" charset="0"/>
                <a:cs typeface="Calibri" panose="020F0502020204030204" pitchFamily="34" charset="0"/>
              </a:rPr>
              <a:t>txt</a:t>
            </a:r>
            <a:r>
              <a:rPr lang="tr-TR" sz="1600" dirty="0">
                <a:latin typeface="Calibri" panose="020F0502020204030204" pitchFamily="34" charset="0"/>
                <a:cs typeface="Calibri" panose="020F0502020204030204" pitchFamily="34" charset="0"/>
              </a:rPr>
              <a:t> dosyasına yazarken yeni sınıfı  15 numaralı sınıf olarak kaydetmektedir.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durum </a:t>
            </a:r>
            <a:r>
              <a:rPr lang="tr-TR" sz="1600" dirty="0" err="1">
                <a:latin typeface="Calibri" panose="020F0502020204030204" pitchFamily="34" charset="0"/>
                <a:cs typeface="Calibri" panose="020F0502020204030204" pitchFamily="34" charset="0"/>
              </a:rPr>
              <a:t>YOLO’nun</a:t>
            </a:r>
            <a:r>
              <a:rPr lang="tr-TR" sz="1600" dirty="0">
                <a:latin typeface="Calibri" panose="020F0502020204030204" pitchFamily="34" charset="0"/>
                <a:cs typeface="Calibri" panose="020F0502020204030204" pitchFamily="34" charset="0"/>
              </a:rPr>
              <a:t> eğitiminde problem oluşturmaktadır. Eğer bu işlemi yapmayı unuttuysanız aşağıdaki kodla (</a:t>
            </a:r>
            <a:r>
              <a:rPr lang="tr-TR" sz="1600" dirty="0" err="1">
                <a:solidFill>
                  <a:srgbClr val="0070C0"/>
                </a:solidFill>
                <a:latin typeface="Calibri" panose="020F0502020204030204" pitchFamily="34" charset="0"/>
                <a:cs typeface="Calibri" panose="020F0502020204030204" pitchFamily="34" charset="0"/>
              </a:rPr>
              <a:t>txt</a:t>
            </a:r>
            <a:r>
              <a:rPr lang="tr-TR" sz="1600" dirty="0">
                <a:solidFill>
                  <a:srgbClr val="0070C0"/>
                </a:solidFill>
                <a:latin typeface="Calibri" panose="020F0502020204030204" pitchFamily="34" charset="0"/>
                <a:cs typeface="Calibri" panose="020F0502020204030204" pitchFamily="34" charset="0"/>
              </a:rPr>
              <a:t> dosya </a:t>
            </a:r>
            <a:r>
              <a:rPr lang="tr-TR" sz="1600" dirty="0" err="1">
                <a:solidFill>
                  <a:srgbClr val="0070C0"/>
                </a:solidFill>
                <a:latin typeface="Calibri" panose="020F0502020204030204" pitchFamily="34" charset="0"/>
                <a:cs typeface="Calibri" panose="020F0502020204030204" pitchFamily="34" charset="0"/>
              </a:rPr>
              <a:t>class</a:t>
            </a:r>
            <a:r>
              <a:rPr lang="tr-TR" sz="1600" dirty="0">
                <a:solidFill>
                  <a:srgbClr val="0070C0"/>
                </a:solidFill>
                <a:latin typeface="Calibri" panose="020F0502020204030204" pitchFamily="34" charset="0"/>
                <a:cs typeface="Calibri" panose="020F0502020204030204" pitchFamily="34" charset="0"/>
              </a:rPr>
              <a:t> numarasını değistirme.py</a:t>
            </a:r>
            <a:r>
              <a:rPr lang="tr-TR" sz="1600" dirty="0">
                <a:latin typeface="Calibri" panose="020F0502020204030204" pitchFamily="34" charset="0"/>
                <a:cs typeface="Calibri" panose="020F0502020204030204" pitchFamily="34" charset="0"/>
              </a:rPr>
              <a:t>) 15 numaralı sınıfı tüm </a:t>
            </a:r>
            <a:r>
              <a:rPr lang="tr-TR" sz="1600" dirty="0" err="1">
                <a:latin typeface="Calibri" panose="020F0502020204030204" pitchFamily="34" charset="0"/>
                <a:cs typeface="Calibri" panose="020F0502020204030204" pitchFamily="34" charset="0"/>
              </a:rPr>
              <a:t>txt</a:t>
            </a:r>
            <a:r>
              <a:rPr lang="tr-TR" sz="1600" dirty="0">
                <a:latin typeface="Calibri" panose="020F0502020204030204" pitchFamily="34" charset="0"/>
                <a:cs typeface="Calibri" panose="020F0502020204030204" pitchFamily="34" charset="0"/>
              </a:rPr>
              <a:t> dosyalarında 0 numaralı sınıf olarak değiştirebilirsiniz.</a:t>
            </a: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879397" y="1093712"/>
            <a:ext cx="4158586" cy="2848812"/>
          </a:xfrm>
          <a:prstGeom prst="rect">
            <a:avLst/>
          </a:prstGeom>
        </p:spPr>
      </p:pic>
      <p:pic>
        <p:nvPicPr>
          <p:cNvPr id="5" name="Resim 4"/>
          <p:cNvPicPr>
            <a:picLocks noChangeAspect="1"/>
          </p:cNvPicPr>
          <p:nvPr/>
        </p:nvPicPr>
        <p:blipFill>
          <a:blip r:embed="rId3"/>
          <a:stretch>
            <a:fillRect/>
          </a:stretch>
        </p:blipFill>
        <p:spPr>
          <a:xfrm>
            <a:off x="262250" y="4087636"/>
            <a:ext cx="3292125" cy="807790"/>
          </a:xfrm>
          <a:prstGeom prst="rect">
            <a:avLst/>
          </a:prstGeom>
        </p:spPr>
      </p:pic>
      <p:pic>
        <p:nvPicPr>
          <p:cNvPr id="6" name="Resim 5"/>
          <p:cNvPicPr>
            <a:picLocks noChangeAspect="1"/>
          </p:cNvPicPr>
          <p:nvPr/>
        </p:nvPicPr>
        <p:blipFill>
          <a:blip r:embed="rId4"/>
          <a:stretch>
            <a:fillRect/>
          </a:stretch>
        </p:blipFill>
        <p:spPr>
          <a:xfrm>
            <a:off x="4799970" y="4080015"/>
            <a:ext cx="3055885" cy="815411"/>
          </a:xfrm>
          <a:prstGeom prst="rect">
            <a:avLst/>
          </a:prstGeom>
        </p:spPr>
      </p:pic>
      <p:sp>
        <p:nvSpPr>
          <p:cNvPr id="9" name="Patlama 2 8"/>
          <p:cNvSpPr/>
          <p:nvPr/>
        </p:nvSpPr>
        <p:spPr>
          <a:xfrm>
            <a:off x="189363" y="4364107"/>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Patlama 2 9"/>
          <p:cNvSpPr/>
          <p:nvPr/>
        </p:nvSpPr>
        <p:spPr>
          <a:xfrm>
            <a:off x="4578233" y="4287592"/>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0191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 (Etiketleme)</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Uygulama penceresinde </a:t>
            </a:r>
            <a:r>
              <a:rPr lang="tr-TR" sz="1600" dirty="0" err="1">
                <a:latin typeface="Calibri" panose="020F0502020204030204" pitchFamily="34" charset="0"/>
                <a:cs typeface="Calibri" panose="020F0502020204030204" pitchFamily="34" charset="0"/>
              </a:rPr>
              <a:t>OpenDir</a:t>
            </a:r>
            <a:r>
              <a:rPr lang="tr-TR" sz="1600" dirty="0">
                <a:latin typeface="Calibri" panose="020F0502020204030204" pitchFamily="34" charset="0"/>
                <a:cs typeface="Calibri" panose="020F0502020204030204" pitchFamily="34" charset="0"/>
              </a:rPr>
              <a:t> seçeneği ile etiketleme yapılacak görüntüleri olduğu klasör seçilir.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Sol taraftaki </a:t>
            </a:r>
            <a:r>
              <a:rPr lang="tr-TR" sz="1600" dirty="0" err="1">
                <a:latin typeface="Calibri" panose="020F0502020204030204" pitchFamily="34" charset="0"/>
                <a:cs typeface="Calibri" panose="020F0502020204030204" pitchFamily="34" charset="0"/>
              </a:rPr>
              <a:t>seçenekleriden</a:t>
            </a:r>
            <a:r>
              <a:rPr lang="tr-TR" sz="1600" dirty="0">
                <a:latin typeface="Calibri" panose="020F0502020204030204" pitchFamily="34" charset="0"/>
                <a:cs typeface="Calibri" panose="020F0502020204030204" pitchFamily="34" charset="0"/>
              </a:rPr>
              <a:t> mutlaka YOLO formatı seçilmelidir.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Create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RectBox</a:t>
            </a:r>
            <a:r>
              <a:rPr lang="tr-TR" sz="1600" dirty="0">
                <a:latin typeface="Calibri" panose="020F0502020204030204" pitchFamily="34" charset="0"/>
                <a:cs typeface="Calibri" panose="020F0502020204030204" pitchFamily="34" charset="0"/>
              </a:rPr>
              <a:t> seçeneği ile tüm resimler etiketlenir.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görüntülerin bulunduğu klasörde her resim için koordinatların kaydedildiği bir txt dosyası olur.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sırasında etiketi her seferinde yazmamak için sağ taraftaki  «</a:t>
            </a:r>
            <a:r>
              <a:rPr lang="tr-TR" sz="1600" dirty="0" err="1">
                <a:latin typeface="Calibri" panose="020F0502020204030204" pitchFamily="34" charset="0"/>
                <a:cs typeface="Calibri" panose="020F0502020204030204" pitchFamily="34" charset="0"/>
              </a:rPr>
              <a:t>use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label</a:t>
            </a:r>
            <a:r>
              <a:rPr lang="tr-TR" sz="1600" dirty="0">
                <a:latin typeface="Calibri" panose="020F0502020204030204" pitchFamily="34" charset="0"/>
                <a:cs typeface="Calibri" panose="020F0502020204030204" pitchFamily="34" charset="0"/>
              </a:rPr>
              <a:t>» seçeneği işaretlenip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etiket yazılabilir.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elde edilen klasör deki resimler ve txt dosyaları </a:t>
            </a:r>
            <a:r>
              <a:rPr lang="tr-TR" sz="1600" dirty="0" err="1">
                <a:latin typeface="Calibri" panose="020F0502020204030204" pitchFamily="34" charset="0"/>
                <a:cs typeface="Calibri" panose="020F0502020204030204" pitchFamily="34" charset="0"/>
              </a:rPr>
              <a:t>yolo’ya</a:t>
            </a:r>
            <a:r>
              <a:rPr lang="tr-TR" sz="1600" dirty="0">
                <a:latin typeface="Calibri" panose="020F0502020204030204" pitchFamily="34" charset="0"/>
                <a:cs typeface="Calibri" panose="020F0502020204030204" pitchFamily="34" charset="0"/>
              </a:rPr>
              <a:t> giriş olarak verilip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edilebilir.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1C28C90-BE3D-5A52-0D03-C09C1DB0764D}"/>
              </a:ext>
            </a:extLst>
          </p:cNvPr>
          <p:cNvPicPr>
            <a:picLocks noChangeAspect="1"/>
          </p:cNvPicPr>
          <p:nvPr/>
        </p:nvPicPr>
        <p:blipFill>
          <a:blip r:embed="rId2"/>
          <a:stretch>
            <a:fillRect/>
          </a:stretch>
        </p:blipFill>
        <p:spPr>
          <a:xfrm>
            <a:off x="623700" y="2319949"/>
            <a:ext cx="4800600" cy="1123950"/>
          </a:xfrm>
          <a:prstGeom prst="rect">
            <a:avLst/>
          </a:prstGeom>
        </p:spPr>
      </p:pic>
      <p:pic>
        <p:nvPicPr>
          <p:cNvPr id="8" name="Resim 7">
            <a:extLst>
              <a:ext uri="{FF2B5EF4-FFF2-40B4-BE49-F238E27FC236}">
                <a16:creationId xmlns:a16="http://schemas.microsoft.com/office/drawing/2014/main" id="{A436A43E-FE03-B240-1F74-CBA447EDC384}"/>
              </a:ext>
            </a:extLst>
          </p:cNvPr>
          <p:cNvPicPr>
            <a:picLocks noChangeAspect="1"/>
          </p:cNvPicPr>
          <p:nvPr/>
        </p:nvPicPr>
        <p:blipFill>
          <a:blip r:embed="rId3"/>
          <a:stretch>
            <a:fillRect/>
          </a:stretch>
        </p:blipFill>
        <p:spPr>
          <a:xfrm>
            <a:off x="6091713" y="2135338"/>
            <a:ext cx="1625469" cy="1368000"/>
          </a:xfrm>
          <a:prstGeom prst="rect">
            <a:avLst/>
          </a:prstGeom>
        </p:spPr>
      </p:pic>
    </p:spTree>
    <p:extLst>
      <p:ext uri="{BB962C8B-B14F-4D97-AF65-F5344CB8AC3E}">
        <p14:creationId xmlns:p14="http://schemas.microsoft.com/office/powerpoint/2010/main" val="377200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5F202F-3C2C-F1F6-007C-A888035438BA}"/>
              </a:ext>
            </a:extLst>
          </p:cNvPr>
          <p:cNvPicPr>
            <a:picLocks noChangeAspect="1"/>
          </p:cNvPicPr>
          <p:nvPr/>
        </p:nvPicPr>
        <p:blipFill>
          <a:blip r:embed="rId2"/>
          <a:stretch>
            <a:fillRect/>
          </a:stretch>
        </p:blipFill>
        <p:spPr>
          <a:xfrm>
            <a:off x="622817" y="875049"/>
            <a:ext cx="7837653" cy="4176000"/>
          </a:xfrm>
          <a:prstGeom prst="rect">
            <a:avLst/>
          </a:prstGeom>
        </p:spPr>
      </p:pic>
    </p:spTree>
    <p:extLst>
      <p:ext uri="{BB962C8B-B14F-4D97-AF65-F5344CB8AC3E}">
        <p14:creationId xmlns:p14="http://schemas.microsoft.com/office/powerpoint/2010/main" val="299985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1. Etiketlenen bu resimleri Google Drive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klasörüne yükleyin.</a:t>
            </a: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Yolov7 klasörü içindeki «data» klasörüne «</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isminde bir dosya oluşturun. Dosya içeriğini aşağıdaki gibi düzenleyin.</a:t>
            </a: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Burada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validation</a:t>
            </a:r>
            <a:r>
              <a:rPr lang="tr-TR" sz="1600" dirty="0">
                <a:latin typeface="Calibri" panose="020F0502020204030204" pitchFamily="34" charset="0"/>
                <a:cs typeface="Calibri" panose="020F0502020204030204" pitchFamily="34" charset="0"/>
              </a:rPr>
              <a:t> ve test görüntü dosyalarının isim ve </a:t>
            </a:r>
            <a:r>
              <a:rPr lang="tr-TR" sz="1600" dirty="0" err="1">
                <a:latin typeface="Calibri" panose="020F0502020204030204" pitchFamily="34" charset="0"/>
                <a:cs typeface="Calibri" panose="020F0502020204030204" pitchFamily="34" charset="0"/>
              </a:rPr>
              <a:t>path’ini</a:t>
            </a:r>
            <a:r>
              <a:rPr lang="tr-TR" sz="1600" dirty="0">
                <a:latin typeface="Calibri" panose="020F0502020204030204" pitchFamily="34" charset="0"/>
                <a:cs typeface="Calibri" panose="020F0502020204030204" pitchFamily="34" charset="0"/>
              </a:rPr>
              <a:t> içeren txt dosyalarını tanımlamalısınız. Ayrıca «</a:t>
            </a:r>
            <a:r>
              <a:rPr lang="tr-TR" sz="1600" dirty="0" err="1">
                <a:latin typeface="Calibri" panose="020F0502020204030204" pitchFamily="34" charset="0"/>
                <a:cs typeface="Calibri" panose="020F0502020204030204" pitchFamily="34" charset="0"/>
              </a:rPr>
              <a:t>nc</a:t>
            </a:r>
            <a:r>
              <a:rPr lang="tr-TR" sz="1600" dirty="0">
                <a:latin typeface="Calibri" panose="020F0502020204030204" pitchFamily="34" charset="0"/>
                <a:cs typeface="Calibri" panose="020F0502020204030204" pitchFamily="34" charset="0"/>
              </a:rPr>
              <a:t>» parametresi ile </a:t>
            </a:r>
            <a:r>
              <a:rPr lang="tr-TR" sz="1600" dirty="0" err="1">
                <a:latin typeface="Calibri" panose="020F0502020204030204" pitchFamily="34" charset="0"/>
                <a:cs typeface="Calibri" panose="020F0502020204030204" pitchFamily="34" charset="0"/>
              </a:rPr>
              <a:t>class</a:t>
            </a:r>
            <a:r>
              <a:rPr lang="tr-TR" sz="1600" dirty="0">
                <a:latin typeface="Calibri" panose="020F0502020204030204" pitchFamily="34" charset="0"/>
                <a:cs typeface="Calibri" panose="020F0502020204030204" pitchFamily="34" charset="0"/>
              </a:rPr>
              <a:t> sayısını ve «</a:t>
            </a:r>
            <a:r>
              <a:rPr lang="tr-TR" sz="1600" dirty="0" err="1">
                <a:latin typeface="Calibri" panose="020F0502020204030204" pitchFamily="34" charset="0"/>
                <a:cs typeface="Calibri" panose="020F0502020204030204" pitchFamily="34" charset="0"/>
              </a:rPr>
              <a:t>names</a:t>
            </a:r>
            <a:r>
              <a:rPr lang="tr-TR" sz="1600" dirty="0">
                <a:latin typeface="Calibri" panose="020F0502020204030204" pitchFamily="34" charset="0"/>
                <a:cs typeface="Calibri" panose="020F0502020204030204" pitchFamily="34" charset="0"/>
              </a:rPr>
              <a:t>» parametresi ile de tespit edilen bölgenin etiketini tanımlamasınız.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E65986B-33EF-B9D9-4E47-ABCA9F52DCA7}"/>
              </a:ext>
            </a:extLst>
          </p:cNvPr>
          <p:cNvPicPr>
            <a:picLocks noChangeAspect="1"/>
          </p:cNvPicPr>
          <p:nvPr/>
        </p:nvPicPr>
        <p:blipFill>
          <a:blip r:embed="rId2"/>
          <a:stretch>
            <a:fillRect/>
          </a:stretch>
        </p:blipFill>
        <p:spPr>
          <a:xfrm>
            <a:off x="641478" y="1811745"/>
            <a:ext cx="7362524" cy="2016000"/>
          </a:xfrm>
          <a:prstGeom prst="rect">
            <a:avLst/>
          </a:prstGeom>
        </p:spPr>
      </p:pic>
    </p:spTree>
    <p:extLst>
      <p:ext uri="{BB962C8B-B14F-4D97-AF65-F5344CB8AC3E}">
        <p14:creationId xmlns:p14="http://schemas.microsoft.com/office/powerpoint/2010/main" val="326964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3206232"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4. Train.txt ve Test.txt dosyalarını aşağıdaki kod vasıtasıyla oluşturabilirsiniz</a:t>
            </a:r>
            <a:r>
              <a:rPr lang="tr-TR" sz="1600" dirty="0">
                <a:solidFill>
                  <a:srgbClr val="0070C0"/>
                </a:solidFill>
                <a:latin typeface="Calibri" panose="020F0502020204030204" pitchFamily="34" charset="0"/>
                <a:cs typeface="Calibri" panose="020F0502020204030204" pitchFamily="34" charset="0"/>
              </a:rPr>
              <a:t>.-&gt;process.py</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73511A9B-88D9-1689-F4A4-E101A7985A03}"/>
              </a:ext>
            </a:extLst>
          </p:cNvPr>
          <p:cNvPicPr>
            <a:picLocks noChangeAspect="1"/>
          </p:cNvPicPr>
          <p:nvPr/>
        </p:nvPicPr>
        <p:blipFill>
          <a:blip r:embed="rId2"/>
          <a:stretch>
            <a:fillRect/>
          </a:stretch>
        </p:blipFill>
        <p:spPr>
          <a:xfrm>
            <a:off x="3733366" y="604102"/>
            <a:ext cx="4935482" cy="4500000"/>
          </a:xfrm>
          <a:prstGeom prst="rect">
            <a:avLst/>
          </a:prstGeom>
        </p:spPr>
      </p:pic>
      <p:pic>
        <p:nvPicPr>
          <p:cNvPr id="8" name="Resim 7">
            <a:extLst>
              <a:ext uri="{FF2B5EF4-FFF2-40B4-BE49-F238E27FC236}">
                <a16:creationId xmlns:a16="http://schemas.microsoft.com/office/drawing/2014/main" id="{345F69D9-5A20-58AB-07F5-AD880038E875}"/>
              </a:ext>
            </a:extLst>
          </p:cNvPr>
          <p:cNvPicPr>
            <a:picLocks noChangeAspect="1"/>
          </p:cNvPicPr>
          <p:nvPr/>
        </p:nvPicPr>
        <p:blipFill>
          <a:blip r:embed="rId3"/>
          <a:stretch>
            <a:fillRect/>
          </a:stretch>
        </p:blipFill>
        <p:spPr>
          <a:xfrm>
            <a:off x="758197" y="1845306"/>
            <a:ext cx="1985465" cy="3132000"/>
          </a:xfrm>
          <a:prstGeom prst="rect">
            <a:avLst/>
          </a:prstGeom>
        </p:spPr>
      </p:pic>
    </p:spTree>
    <p:extLst>
      <p:ext uri="{BB962C8B-B14F-4D97-AF65-F5344CB8AC3E}">
        <p14:creationId xmlns:p14="http://schemas.microsoft.com/office/powerpoint/2010/main" val="179715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5. Elde edilen </a:t>
            </a:r>
            <a:r>
              <a:rPr lang="tr-TR" sz="1600" dirty="0">
                <a:solidFill>
                  <a:srgbClr val="0070C0"/>
                </a:solidFill>
                <a:latin typeface="Calibri" panose="020F0502020204030204" pitchFamily="34" charset="0"/>
                <a:cs typeface="Calibri" panose="020F0502020204030204" pitchFamily="34" charset="0"/>
              </a:rPr>
              <a:t>Train.txt ve Test.txt </a:t>
            </a:r>
            <a:r>
              <a:rPr lang="tr-TR" sz="1600" dirty="0" err="1">
                <a:latin typeface="Calibri" panose="020F0502020204030204" pitchFamily="34" charset="0"/>
                <a:cs typeface="Calibri" panose="020F0502020204030204" pitchFamily="34" charset="0"/>
              </a:rPr>
              <a:t>dosyları</a:t>
            </a:r>
            <a:r>
              <a:rPr lang="tr-TR" sz="1600" dirty="0">
                <a:latin typeface="Calibri" panose="020F0502020204030204" pitchFamily="34" charset="0"/>
                <a:cs typeface="Calibri" panose="020F0502020204030204" pitchFamily="34" charset="0"/>
              </a:rPr>
              <a:t> Yolov7 klasörü altındaki </a:t>
            </a:r>
            <a:r>
              <a:rPr lang="tr-TR" sz="1600" dirty="0">
                <a:solidFill>
                  <a:srgbClr val="0070C0"/>
                </a:solidFill>
                <a:latin typeface="Calibri" panose="020F0502020204030204" pitchFamily="34" charset="0"/>
                <a:cs typeface="Calibri" panose="020F0502020204030204" pitchFamily="34" charset="0"/>
              </a:rPr>
              <a:t>data klasörüne </a:t>
            </a:r>
            <a:r>
              <a:rPr lang="tr-TR" sz="1600" dirty="0">
                <a:latin typeface="Calibri" panose="020F0502020204030204" pitchFamily="34" charset="0"/>
                <a:cs typeface="Calibri" panose="020F0502020204030204" pitchFamily="34" charset="0"/>
              </a:rPr>
              <a:t>kopyalanmalıdır.</a:t>
            </a:r>
          </a:p>
          <a:p>
            <a:pPr algn="just">
              <a:lnSpc>
                <a:spcPct val="100000"/>
              </a:lnSpc>
              <a:spcAft>
                <a:spcPts val="600"/>
              </a:spcAft>
            </a:pPr>
            <a:r>
              <a:rPr lang="tr-TR" sz="1600" dirty="0">
                <a:latin typeface="Calibri" panose="020F0502020204030204" pitchFamily="34" charset="0"/>
                <a:cs typeface="Calibri" panose="020F0502020204030204" pitchFamily="34" charset="0"/>
              </a:rPr>
              <a:t>6. </a:t>
            </a:r>
            <a:r>
              <a:rPr lang="tr-TR" sz="1600" dirty="0">
                <a:solidFill>
                  <a:srgbClr val="0070C0"/>
                </a:solidFill>
                <a:latin typeface="Calibri" panose="020F0502020204030204" pitchFamily="34" charset="0"/>
                <a:cs typeface="Calibri" panose="020F0502020204030204" pitchFamily="34" charset="0"/>
              </a:rPr>
              <a:t>txt ve </a:t>
            </a:r>
            <a:r>
              <a:rPr lang="tr-TR" sz="1600" dirty="0" err="1">
                <a:solidFill>
                  <a:srgbClr val="0070C0"/>
                </a:solidFill>
                <a:latin typeface="Calibri" panose="020F0502020204030204" pitchFamily="34" charset="0"/>
                <a:cs typeface="Calibri" panose="020F0502020204030204" pitchFamily="34" charset="0"/>
              </a:rPr>
              <a:t>image</a:t>
            </a:r>
            <a:r>
              <a:rPr lang="tr-TR" sz="1600"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dosyalarının bulunduğu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klasörü </a:t>
            </a:r>
            <a:r>
              <a:rPr lang="tr-TR" sz="1600" dirty="0">
                <a:solidFill>
                  <a:srgbClr val="0070C0"/>
                </a:solidFill>
                <a:latin typeface="Calibri" panose="020F0502020204030204" pitchFamily="34" charset="0"/>
                <a:cs typeface="Calibri" panose="020F0502020204030204" pitchFamily="34" charset="0"/>
              </a:rPr>
              <a:t>YoloV7 altında </a:t>
            </a:r>
            <a:r>
              <a:rPr lang="tr-TR" sz="1600" dirty="0" err="1">
                <a:solidFill>
                  <a:srgbClr val="0070C0"/>
                </a:solidFill>
                <a:latin typeface="Calibri" panose="020F0502020204030204" pitchFamily="34" charset="0"/>
                <a:cs typeface="Calibri" panose="020F0502020204030204" pitchFamily="34" charset="0"/>
              </a:rPr>
              <a:t>img</a:t>
            </a:r>
            <a:r>
              <a:rPr lang="tr-TR" sz="1600"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klasörüne kopyalanmalıdır.</a:t>
            </a:r>
          </a:p>
          <a:p>
            <a:pPr algn="just">
              <a:lnSpc>
                <a:spcPct val="100000"/>
              </a:lnSpc>
              <a:spcAft>
                <a:spcPts val="1200"/>
              </a:spcAft>
            </a:pPr>
            <a:r>
              <a:rPr lang="tr-TR" sz="1600" dirty="0">
                <a:latin typeface="Calibri" panose="020F0502020204030204" pitchFamily="34" charset="0"/>
                <a:cs typeface="Calibri" panose="020F0502020204030204" pitchFamily="34" charset="0"/>
              </a:rPr>
              <a:t>7. Bu işlemden sonra aşağıdaki kod vasıtasıyla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işlemi başlatılabilir.</a:t>
            </a:r>
          </a:p>
          <a:p>
            <a:pPr algn="ctr">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0070C0"/>
                </a:solidFill>
                <a:latin typeface="Calibri" panose="020F0502020204030204" pitchFamily="34" charset="0"/>
                <a:cs typeface="Calibri" panose="020F0502020204030204" pitchFamily="34" charset="0"/>
              </a:rPr>
              <a:t>python</a:t>
            </a:r>
            <a:r>
              <a:rPr lang="tr-TR" sz="1600" dirty="0">
                <a:solidFill>
                  <a:srgbClr val="0070C0"/>
                </a:solidFill>
                <a:latin typeface="Calibri" panose="020F0502020204030204" pitchFamily="34" charset="0"/>
                <a:cs typeface="Calibri" panose="020F0502020204030204" pitchFamily="34" charset="0"/>
              </a:rPr>
              <a:t> train.py --</a:t>
            </a:r>
            <a:r>
              <a:rPr lang="tr-TR" sz="1600" dirty="0" err="1">
                <a:solidFill>
                  <a:srgbClr val="0070C0"/>
                </a:solidFill>
                <a:latin typeface="Calibri" panose="020F0502020204030204" pitchFamily="34" charset="0"/>
                <a:cs typeface="Calibri" panose="020F0502020204030204" pitchFamily="34" charset="0"/>
              </a:rPr>
              <a:t>weights</a:t>
            </a:r>
            <a:r>
              <a:rPr lang="tr-TR" sz="1600" dirty="0">
                <a:solidFill>
                  <a:srgbClr val="0070C0"/>
                </a:solidFill>
                <a:latin typeface="Calibri" panose="020F0502020204030204" pitchFamily="34" charset="0"/>
                <a:cs typeface="Calibri" panose="020F0502020204030204" pitchFamily="34" charset="0"/>
              </a:rPr>
              <a:t> yolov7.pt --data "./data/</a:t>
            </a:r>
            <a:r>
              <a:rPr lang="tr-TR" sz="1600" dirty="0" err="1">
                <a:solidFill>
                  <a:srgbClr val="0070C0"/>
                </a:solidFill>
                <a:latin typeface="Calibri" panose="020F0502020204030204" pitchFamily="34" charset="0"/>
                <a:cs typeface="Calibri" panose="020F0502020204030204" pitchFamily="34" charset="0"/>
              </a:rPr>
              <a:t>custom.yaml</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workers</a:t>
            </a:r>
            <a:r>
              <a:rPr lang="tr-TR" sz="1600" dirty="0">
                <a:solidFill>
                  <a:srgbClr val="0070C0"/>
                </a:solidFill>
                <a:latin typeface="Calibri" panose="020F0502020204030204" pitchFamily="34" charset="0"/>
                <a:cs typeface="Calibri" panose="020F0502020204030204" pitchFamily="34" charset="0"/>
              </a:rPr>
              <a:t> 4 --</a:t>
            </a:r>
            <a:r>
              <a:rPr lang="tr-TR" sz="1600" dirty="0" err="1">
                <a:solidFill>
                  <a:srgbClr val="0070C0"/>
                </a:solidFill>
                <a:latin typeface="Calibri" panose="020F0502020204030204" pitchFamily="34" charset="0"/>
                <a:cs typeface="Calibri" panose="020F0502020204030204" pitchFamily="34" charset="0"/>
              </a:rPr>
              <a:t>batch</a:t>
            </a:r>
            <a:r>
              <a:rPr lang="tr-TR" sz="1600" dirty="0">
                <a:solidFill>
                  <a:srgbClr val="0070C0"/>
                </a:solidFill>
                <a:latin typeface="Calibri" panose="020F0502020204030204" pitchFamily="34" charset="0"/>
                <a:cs typeface="Calibri" panose="020F0502020204030204" pitchFamily="34" charset="0"/>
              </a:rPr>
              <a:t>-size 4 --</a:t>
            </a:r>
            <a:r>
              <a:rPr lang="tr-TR" sz="1600" dirty="0" err="1">
                <a:solidFill>
                  <a:srgbClr val="0070C0"/>
                </a:solidFill>
                <a:latin typeface="Calibri" panose="020F0502020204030204" pitchFamily="34" charset="0"/>
                <a:cs typeface="Calibri" panose="020F0502020204030204" pitchFamily="34" charset="0"/>
              </a:rPr>
              <a:t>img</a:t>
            </a:r>
            <a:r>
              <a:rPr lang="tr-TR" sz="1600" dirty="0">
                <a:solidFill>
                  <a:srgbClr val="0070C0"/>
                </a:solidFill>
                <a:latin typeface="Calibri" panose="020F0502020204030204" pitchFamily="34" charset="0"/>
                <a:cs typeface="Calibri" panose="020F0502020204030204" pitchFamily="34" charset="0"/>
              </a:rPr>
              <a:t> 416 --</a:t>
            </a:r>
            <a:r>
              <a:rPr lang="tr-TR" sz="1600" dirty="0" err="1">
                <a:solidFill>
                  <a:srgbClr val="0070C0"/>
                </a:solidFill>
                <a:latin typeface="Calibri" panose="020F0502020204030204" pitchFamily="34" charset="0"/>
                <a:cs typeface="Calibri" panose="020F0502020204030204" pitchFamily="34" charset="0"/>
              </a:rPr>
              <a:t>cfg</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cfg</a:t>
            </a:r>
            <a:r>
              <a:rPr lang="tr-TR" sz="1600" dirty="0">
                <a:solidFill>
                  <a:srgbClr val="0070C0"/>
                </a:solidFill>
                <a:latin typeface="Calibri" panose="020F0502020204030204" pitchFamily="34" charset="0"/>
                <a:cs typeface="Calibri" panose="020F0502020204030204" pitchFamily="34" charset="0"/>
              </a:rPr>
              <a:t>/</a:t>
            </a:r>
            <a:r>
              <a:rPr lang="tr-TR" sz="1600" dirty="0" err="1">
                <a:solidFill>
                  <a:srgbClr val="0070C0"/>
                </a:solidFill>
                <a:latin typeface="Calibri" panose="020F0502020204030204" pitchFamily="34" charset="0"/>
                <a:cs typeface="Calibri" panose="020F0502020204030204" pitchFamily="34" charset="0"/>
              </a:rPr>
              <a:t>training</a:t>
            </a:r>
            <a:r>
              <a:rPr lang="tr-TR" sz="1600" dirty="0">
                <a:solidFill>
                  <a:srgbClr val="0070C0"/>
                </a:solidFill>
                <a:latin typeface="Calibri" panose="020F0502020204030204" pitchFamily="34" charset="0"/>
                <a:cs typeface="Calibri" panose="020F0502020204030204" pitchFamily="34" charset="0"/>
              </a:rPr>
              <a:t>/yolov7.yaml --name yolov7 </a:t>
            </a:r>
          </a:p>
          <a:p>
            <a:pPr marL="285750" indent="-285750" algn="just">
              <a:lnSpc>
                <a:spcPct val="100000"/>
              </a:lnSpc>
              <a:spcAft>
                <a:spcPts val="600"/>
              </a:spcAft>
              <a:buFont typeface="Arial" panose="020B0604020202020204" pitchFamily="34" charset="0"/>
              <a:buChar char="•"/>
            </a:pPr>
            <a:r>
              <a:rPr lang="tr-TR" sz="1600" dirty="0">
                <a:solidFill>
                  <a:srgbClr val="0070C0"/>
                </a:solidFill>
                <a:latin typeface="Calibri" panose="020F0502020204030204" pitchFamily="34" charset="0"/>
                <a:cs typeface="Calibri" panose="020F0502020204030204" pitchFamily="34" charset="0"/>
              </a:rPr>
              <a:t>--</a:t>
            </a:r>
            <a:r>
              <a:rPr lang="tr-TR" sz="1600" dirty="0" err="1">
                <a:solidFill>
                  <a:srgbClr val="0070C0"/>
                </a:solidFill>
                <a:latin typeface="Calibri" panose="020F0502020204030204" pitchFamily="34" charset="0"/>
                <a:cs typeface="Calibri" panose="020F0502020204030204" pitchFamily="34" charset="0"/>
              </a:rPr>
              <a:t>weights</a:t>
            </a:r>
            <a:r>
              <a:rPr lang="tr-TR" sz="1600" dirty="0">
                <a:solidFill>
                  <a:srgbClr val="0070C0"/>
                </a:solidFill>
                <a:latin typeface="Calibri" panose="020F0502020204030204" pitchFamily="34" charset="0"/>
                <a:cs typeface="Calibri" panose="020F0502020204030204" pitchFamily="34" charset="0"/>
              </a:rPr>
              <a:t> yolov7.pt: </a:t>
            </a:r>
            <a:r>
              <a:rPr lang="tr-TR" sz="1600" dirty="0">
                <a:latin typeface="Calibri" panose="020F0502020204030204" pitchFamily="34" charset="0"/>
                <a:cs typeface="Calibri" panose="020F0502020204030204" pitchFamily="34" charset="0"/>
              </a:rPr>
              <a:t>Transfer </a:t>
            </a:r>
            <a:r>
              <a:rPr lang="tr-TR" sz="1600" dirty="0" err="1">
                <a:latin typeface="Calibri" panose="020F0502020204030204" pitchFamily="34" charset="0"/>
                <a:cs typeface="Calibri" panose="020F0502020204030204" pitchFamily="34" charset="0"/>
              </a:rPr>
              <a:t>learning</a:t>
            </a:r>
            <a:r>
              <a:rPr lang="tr-TR" sz="1600" dirty="0">
                <a:latin typeface="Calibri" panose="020F0502020204030204" pitchFamily="34" charset="0"/>
                <a:cs typeface="Calibri" panose="020F0502020204030204" pitchFamily="34" charset="0"/>
              </a:rPr>
              <a:t> kullanıldığı için önceden eğitilmiş model ağırlıkları kullanılıyor.</a:t>
            </a:r>
          </a:p>
          <a:p>
            <a:pPr marL="285750" indent="-285750" algn="just">
              <a:lnSpc>
                <a:spcPct val="100000"/>
              </a:lnSpc>
              <a:spcAft>
                <a:spcPts val="600"/>
              </a:spcAft>
              <a:buFont typeface="Arial" panose="020B0604020202020204" pitchFamily="34" charset="0"/>
              <a:buChar char="•"/>
            </a:pPr>
            <a:r>
              <a:rPr lang="tr-TR" sz="1600" dirty="0">
                <a:solidFill>
                  <a:srgbClr val="0070C0"/>
                </a:solidFill>
                <a:latin typeface="Calibri" panose="020F0502020204030204" pitchFamily="34" charset="0"/>
                <a:cs typeface="Calibri" panose="020F0502020204030204" pitchFamily="34" charset="0"/>
              </a:rPr>
              <a:t>--data "./data/</a:t>
            </a:r>
            <a:r>
              <a:rPr lang="tr-TR" sz="1600" dirty="0" err="1">
                <a:solidFill>
                  <a:srgbClr val="0070C0"/>
                </a:solidFill>
                <a:latin typeface="Calibri" panose="020F0502020204030204" pitchFamily="34" charset="0"/>
                <a:cs typeface="Calibri" panose="020F0502020204030204" pitchFamily="34" charset="0"/>
              </a:rPr>
              <a:t>custom.yaml</a:t>
            </a:r>
            <a:r>
              <a:rPr lang="tr-TR" sz="1600"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dosya içinde tanımlı txt dosyalarından eğitim, test ve </a:t>
            </a:r>
            <a:r>
              <a:rPr lang="tr-TR" sz="1600" dirty="0" err="1">
                <a:latin typeface="Calibri" panose="020F0502020204030204" pitchFamily="34" charset="0"/>
                <a:cs typeface="Calibri" panose="020F0502020204030204" pitchFamily="34" charset="0"/>
              </a:rPr>
              <a:t>validationda</a:t>
            </a:r>
            <a:r>
              <a:rPr lang="tr-TR" sz="1600" dirty="0">
                <a:latin typeface="Calibri" panose="020F0502020204030204" pitchFamily="34" charset="0"/>
                <a:cs typeface="Calibri" panose="020F0502020204030204" pitchFamily="34" charset="0"/>
              </a:rPr>
              <a:t> kullanılacak resimlerin yolu alınacak. </a:t>
            </a:r>
          </a:p>
          <a:p>
            <a:pPr marL="285750" indent="-285750" algn="just">
              <a:lnSpc>
                <a:spcPct val="100000"/>
              </a:lnSpc>
              <a:spcAft>
                <a:spcPts val="600"/>
              </a:spcAft>
              <a:buFont typeface="Arial" panose="020B0604020202020204" pitchFamily="34" charset="0"/>
              <a:buChar char="•"/>
            </a:pPr>
            <a:r>
              <a:rPr lang="tr-TR" sz="1600" dirty="0">
                <a:solidFill>
                  <a:srgbClr val="0070C0"/>
                </a:solidFill>
                <a:latin typeface="Calibri" panose="020F0502020204030204" pitchFamily="34" charset="0"/>
                <a:cs typeface="Calibri" panose="020F0502020204030204" pitchFamily="34" charset="0"/>
              </a:rPr>
              <a:t>--</a:t>
            </a:r>
            <a:r>
              <a:rPr lang="tr-TR" sz="1600" dirty="0" err="1">
                <a:solidFill>
                  <a:srgbClr val="0070C0"/>
                </a:solidFill>
                <a:latin typeface="Calibri" panose="020F0502020204030204" pitchFamily="34" charset="0"/>
                <a:cs typeface="Calibri" panose="020F0502020204030204" pitchFamily="34" charset="0"/>
              </a:rPr>
              <a:t>img</a:t>
            </a:r>
            <a:r>
              <a:rPr lang="tr-TR" sz="1600" dirty="0">
                <a:solidFill>
                  <a:srgbClr val="0070C0"/>
                </a:solidFill>
                <a:latin typeface="Calibri" panose="020F0502020204030204" pitchFamily="34" charset="0"/>
                <a:cs typeface="Calibri" panose="020F0502020204030204" pitchFamily="34" charset="0"/>
              </a:rPr>
              <a:t> 416: </a:t>
            </a:r>
            <a:r>
              <a:rPr lang="tr-TR" sz="1600" dirty="0">
                <a:latin typeface="Calibri" panose="020F0502020204030204" pitchFamily="34" charset="0"/>
                <a:cs typeface="Calibri" panose="020F0502020204030204" pitchFamily="34" charset="0"/>
              </a:rPr>
              <a:t>Eğitimde kullanılan resim boyutu. İstenirse genişlik ve yükseklik şeklinde 2 parametre olarak verilebilir.</a:t>
            </a:r>
          </a:p>
          <a:p>
            <a:pPr marL="285750" indent="-285750" algn="just">
              <a:lnSpc>
                <a:spcPct val="100000"/>
              </a:lnSpc>
              <a:spcAft>
                <a:spcPts val="600"/>
              </a:spcAft>
              <a:buFont typeface="Arial" panose="020B0604020202020204" pitchFamily="34" charset="0"/>
              <a:buChar char="•"/>
            </a:pPr>
            <a:r>
              <a:rPr lang="tr-TR" sz="1600" dirty="0">
                <a:solidFill>
                  <a:srgbClr val="0070C0"/>
                </a:solidFill>
                <a:latin typeface="Calibri" panose="020F0502020204030204" pitchFamily="34" charset="0"/>
                <a:cs typeface="Calibri" panose="020F0502020204030204" pitchFamily="34" charset="0"/>
              </a:rPr>
              <a:t>--name yolov7: </a:t>
            </a:r>
            <a:r>
              <a:rPr lang="tr-TR" sz="1600" dirty="0">
                <a:latin typeface="Calibri" panose="020F0502020204030204" pitchFamily="34" charset="0"/>
                <a:cs typeface="Calibri" panose="020F0502020204030204" pitchFamily="34" charset="0"/>
              </a:rPr>
              <a:t>Elde edilen ağırlıkların ve diğer dosyaların kaydedileceği klasör ön tanımı. Her eğitimde yolov7, yolov72, yolov73… şeklinde artarak gider.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889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7. Eğitim bittiğinde elde edilen ağırlıklar Yolov7 klasörü altındaki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klasörüne kaydedilir.</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r>
              <a:rPr lang="tr-TR" sz="1600" dirty="0">
                <a:latin typeface="Calibri" panose="020F0502020204030204" pitchFamily="34" charset="0"/>
                <a:cs typeface="Calibri" panose="020F0502020204030204" pitchFamily="34" charset="0"/>
              </a:rPr>
              <a:t>8. </a:t>
            </a:r>
            <a:r>
              <a:rPr lang="tr-TR" sz="1600" dirty="0" err="1">
                <a:solidFill>
                  <a:srgbClr val="0070C0"/>
                </a:solidFill>
                <a:latin typeface="Calibri" panose="020F0502020204030204" pitchFamily="34" charset="0"/>
                <a:cs typeface="Calibri" panose="020F0502020204030204" pitchFamily="34" charset="0"/>
              </a:rPr>
              <a:t>Yolo</a:t>
            </a:r>
            <a:r>
              <a:rPr lang="tr-TR" sz="1600" dirty="0">
                <a:solidFill>
                  <a:srgbClr val="0070C0"/>
                </a:solidFill>
                <a:latin typeface="Calibri" panose="020F0502020204030204" pitchFamily="34" charset="0"/>
                <a:cs typeface="Calibri" panose="020F0502020204030204" pitchFamily="34" charset="0"/>
              </a:rPr>
              <a:t> ile eğitim yapılırken herhangi bir kesinti olursa </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klasöründeki last.pt dosyası Yolov7 klasörüne kopyalanarak ve eğitim satırı aşağıdaki gibi düzenlenerek eğitime kaldığı yerden devam edilebilir.</a:t>
            </a:r>
          </a:p>
          <a:p>
            <a:pPr algn="just">
              <a:lnSpc>
                <a:spcPct val="100000"/>
              </a:lnSpc>
              <a:spcBef>
                <a:spcPts val="1200"/>
              </a:spcBef>
              <a:spcAft>
                <a:spcPts val="1200"/>
              </a:spcAft>
            </a:pP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python</a:t>
            </a:r>
            <a:r>
              <a:rPr lang="tr-TR" sz="1600" dirty="0">
                <a:latin typeface="Calibri" panose="020F0502020204030204" pitchFamily="34" charset="0"/>
                <a:cs typeface="Calibri" panose="020F0502020204030204" pitchFamily="34" charset="0"/>
              </a:rPr>
              <a:t> train.py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a:t>
            </a:r>
            <a:r>
              <a:rPr lang="tr-TR" sz="1600" b="1" u="sng" dirty="0">
                <a:solidFill>
                  <a:srgbClr val="0070C0"/>
                </a:solidFill>
                <a:latin typeface="Calibri" panose="020F0502020204030204" pitchFamily="34" charset="0"/>
                <a:cs typeface="Calibri" panose="020F0502020204030204" pitchFamily="34" charset="0"/>
              </a:rPr>
              <a:t>last.pt</a:t>
            </a:r>
            <a:r>
              <a:rPr lang="tr-TR" sz="1600"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--data "./data/</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workers</a:t>
            </a:r>
            <a:r>
              <a:rPr lang="tr-TR" sz="1600" dirty="0">
                <a:latin typeface="Calibri" panose="020F0502020204030204" pitchFamily="34" charset="0"/>
                <a:cs typeface="Calibri" panose="020F0502020204030204" pitchFamily="34" charset="0"/>
              </a:rPr>
              <a:t> 4 --</a:t>
            </a:r>
            <a:r>
              <a:rPr lang="tr-TR" sz="1600" dirty="0" err="1">
                <a:latin typeface="Calibri" panose="020F0502020204030204" pitchFamily="34" charset="0"/>
                <a:cs typeface="Calibri" panose="020F0502020204030204" pitchFamily="34" charset="0"/>
              </a:rPr>
              <a:t>batch</a:t>
            </a:r>
            <a:r>
              <a:rPr lang="tr-TR" sz="1600" dirty="0">
                <a:latin typeface="Calibri" panose="020F0502020204030204" pitchFamily="34" charset="0"/>
                <a:cs typeface="Calibri" panose="020F0502020204030204" pitchFamily="34" charset="0"/>
              </a:rPr>
              <a:t>-size 4 --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416 --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training</a:t>
            </a:r>
            <a:r>
              <a:rPr lang="tr-TR" sz="1600" dirty="0">
                <a:latin typeface="Calibri" panose="020F0502020204030204" pitchFamily="34" charset="0"/>
                <a:cs typeface="Calibri" panose="020F0502020204030204" pitchFamily="34" charset="0"/>
              </a:rPr>
              <a:t>/yolov7.yaml --name yolov7 </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18A78F07-AEB3-A3BF-BE6F-D05B5455DDF0}"/>
              </a:ext>
            </a:extLst>
          </p:cNvPr>
          <p:cNvPicPr>
            <a:picLocks noChangeAspect="1"/>
          </p:cNvPicPr>
          <p:nvPr/>
        </p:nvPicPr>
        <p:blipFill>
          <a:blip r:embed="rId2"/>
          <a:stretch>
            <a:fillRect/>
          </a:stretch>
        </p:blipFill>
        <p:spPr>
          <a:xfrm>
            <a:off x="2253503" y="1479151"/>
            <a:ext cx="2905953" cy="1836000"/>
          </a:xfrm>
          <a:prstGeom prst="rect">
            <a:avLst/>
          </a:prstGeom>
        </p:spPr>
      </p:pic>
    </p:spTree>
    <p:extLst>
      <p:ext uri="{BB962C8B-B14F-4D97-AF65-F5344CB8AC3E}">
        <p14:creationId xmlns:p14="http://schemas.microsoft.com/office/powerpoint/2010/main" val="191374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0070C0"/>
                </a:solidFill>
                <a:latin typeface="Calibri" panose="020F0502020204030204" pitchFamily="34" charset="0"/>
                <a:cs typeface="Calibri" panose="020F0502020204030204" pitchFamily="34" charset="0"/>
              </a:rPr>
              <a:t>Custom</a:t>
            </a:r>
            <a:r>
              <a:rPr lang="tr-TR" sz="1800" b="1" u="sng" dirty="0">
                <a:solidFill>
                  <a:srgbClr val="0070C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hlinkClick r:id="rId2"/>
              </a:rPr>
              <a:t>https://drive.google.com/file/d/1B-7dUfm1UjHWK6f9XUk_wjAAbd2AocYJ/view?usp=sharing</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Yukarıdaki bağlantıdan eğitim sonucunda elde edilmiş </a:t>
            </a:r>
            <a:r>
              <a:rPr lang="tr-TR" sz="1600" dirty="0">
                <a:solidFill>
                  <a:srgbClr val="0070C0"/>
                </a:solidFill>
                <a:latin typeface="Calibri" panose="020F0502020204030204" pitchFamily="34" charset="0"/>
                <a:cs typeface="Calibri" panose="020F0502020204030204" pitchFamily="34" charset="0"/>
              </a:rPr>
              <a:t>last.pt </a:t>
            </a:r>
            <a:r>
              <a:rPr lang="tr-TR" sz="1600" dirty="0">
                <a:latin typeface="Calibri" panose="020F0502020204030204" pitchFamily="34" charset="0"/>
                <a:cs typeface="Calibri" panose="020F0502020204030204" pitchFamily="34" charset="0"/>
              </a:rPr>
              <a:t>ağırlık dosyasını indirebilirsiniz.</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054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687" y="77048"/>
            <a:ext cx="7924143" cy="674031"/>
          </a:xfrm>
          <a:prstGeom prst="rect">
            <a:avLst/>
          </a:prstGeom>
        </p:spPr>
        <p:txBody>
          <a:bodyPr wrap="square">
            <a:spAutoFit/>
          </a:bodyPr>
          <a:lstStyle/>
          <a:p>
            <a:r>
              <a:rPr lang="en-US" sz="2100" b="1" dirty="0">
                <a:solidFill>
                  <a:schemeClr val="accent2">
                    <a:lumMod val="75000"/>
                  </a:schemeClr>
                </a:solidFill>
                <a:latin typeface="Times New Roman" pitchFamily="18" charset="0"/>
                <a:cs typeface="Times New Roman" pitchFamily="18" charset="0"/>
              </a:rPr>
              <a:t>Material and methods </a:t>
            </a:r>
            <a:br>
              <a:rPr lang="en-US" sz="2100" dirty="0">
                <a:latin typeface="Times New Roman" pitchFamily="18" charset="0"/>
                <a:cs typeface="Times New Roman" pitchFamily="18" charset="0"/>
              </a:rPr>
            </a:br>
            <a:r>
              <a:rPr lang="en-US" sz="2100" dirty="0">
                <a:solidFill>
                  <a:schemeClr val="accent5">
                    <a:lumMod val="60000"/>
                    <a:lumOff val="40000"/>
                  </a:schemeClr>
                </a:solidFill>
                <a:latin typeface="Times New Roman" pitchFamily="18" charset="0"/>
                <a:cs typeface="Times New Roman" pitchFamily="18" charset="0"/>
              </a:rPr>
              <a:t>2</a:t>
            </a:r>
            <a:r>
              <a:rPr lang="en-US" sz="2100" dirty="0">
                <a:latin typeface="Times New Roman" pitchFamily="18" charset="0"/>
                <a:cs typeface="Times New Roman" pitchFamily="18" charset="0"/>
              </a:rPr>
              <a:t>.</a:t>
            </a:r>
            <a:r>
              <a:rPr lang="en-US" sz="2100" b="1" dirty="0">
                <a:solidFill>
                  <a:schemeClr val="accent2">
                    <a:lumMod val="75000"/>
                  </a:schemeClr>
                </a:solidFill>
                <a:latin typeface="Times New Roman" pitchFamily="18" charset="0"/>
                <a:cs typeface="Times New Roman" pitchFamily="18" charset="0"/>
              </a:rPr>
              <a:t>Performance measures </a:t>
            </a:r>
          </a:p>
        </p:txBody>
      </p:sp>
      <p:sp>
        <p:nvSpPr>
          <p:cNvPr id="3" name="عنصر نائب للمحتوى 2"/>
          <p:cNvSpPr>
            <a:spLocks noGrp="1"/>
          </p:cNvSpPr>
          <p:nvPr>
            <p:ph idx="1"/>
          </p:nvPr>
        </p:nvSpPr>
        <p:spPr>
          <a:xfrm>
            <a:off x="456687" y="829281"/>
            <a:ext cx="7677807" cy="4426439"/>
          </a:xfrm>
        </p:spPr>
        <p:txBody>
          <a:bodyPr>
            <a:noAutofit/>
          </a:bodyPr>
          <a:lstStyle/>
          <a:p>
            <a:pPr algn="just">
              <a:lnSpc>
                <a:spcPct val="150000"/>
              </a:lnSpc>
            </a:pPr>
            <a:r>
              <a:rPr lang="en-US" sz="1500" dirty="0">
                <a:latin typeface="Times New Roman" panose="02020603050405020304" pitchFamily="18" charset="0"/>
              </a:rPr>
              <a:t>The OD</a:t>
            </a:r>
            <a:r>
              <a:rPr lang="tr-TR" sz="1500" dirty="0">
                <a:latin typeface="Times New Roman" panose="02020603050405020304" pitchFamily="18" charset="0"/>
              </a:rPr>
              <a:t> (</a:t>
            </a:r>
            <a:r>
              <a:rPr lang="tr-TR" sz="1500" dirty="0" err="1">
                <a:latin typeface="Times New Roman" panose="02020603050405020304" pitchFamily="18" charset="0"/>
              </a:rPr>
              <a:t>Optic</a:t>
            </a:r>
            <a:r>
              <a:rPr lang="tr-TR" sz="1500" dirty="0">
                <a:latin typeface="Times New Roman" panose="02020603050405020304" pitchFamily="18" charset="0"/>
              </a:rPr>
              <a:t> </a:t>
            </a:r>
            <a:r>
              <a:rPr lang="tr-TR" sz="1500" dirty="0" err="1">
                <a:latin typeface="Times New Roman" panose="02020603050405020304" pitchFamily="18" charset="0"/>
              </a:rPr>
              <a:t>Disc</a:t>
            </a:r>
            <a:r>
              <a:rPr lang="tr-TR" sz="1500" dirty="0">
                <a:latin typeface="Times New Roman" panose="02020603050405020304" pitchFamily="18" charset="0"/>
              </a:rPr>
              <a:t>)</a:t>
            </a:r>
            <a:r>
              <a:rPr lang="en-US" sz="1500" dirty="0">
                <a:latin typeface="Times New Roman" panose="02020603050405020304" pitchFamily="18" charset="0"/>
              </a:rPr>
              <a:t> segmentation classifies pixels into those belonging to the Non-OD region or OD region Generally, four-pixel classifications are present:</a:t>
            </a:r>
            <a:endParaRPr lang="en-US" sz="1500" dirty="0">
              <a:latin typeface="Times New Roman" pitchFamily="18" charset="0"/>
              <a:ea typeface="+mj-ea"/>
              <a:cs typeface="Times New Roman" pitchFamily="18" charset="0"/>
            </a:endParaRPr>
          </a:p>
        </p:txBody>
      </p:sp>
      <p:pic>
        <p:nvPicPr>
          <p:cNvPr id="10" name="Picture 9" descr="Computers, Materials &amp;amp; Continua DOI:10.32604/cmc.2021.013618 images Article  Exploiting Deep Learning Techniques for Colon Polyp Segmentation Daniel  Sierra-Sosa1,*, Sebastian Patino-Barrientos2, Begonya Garcia-Zapirain3,  Cristian Castillo-Olea3 ...">
            <a:extLst>
              <a:ext uri="{FF2B5EF4-FFF2-40B4-BE49-F238E27FC236}">
                <a16:creationId xmlns:a16="http://schemas.microsoft.com/office/drawing/2014/main" id="{7207FF0A-CB25-490C-92FF-18C1E28F5D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5357" y="1922374"/>
            <a:ext cx="3340464" cy="1278427"/>
          </a:xfrm>
          <a:prstGeom prst="rect">
            <a:avLst/>
          </a:prstGeom>
          <a:noFill/>
          <a:ln cmpd="dbl">
            <a:noFill/>
          </a:ln>
        </p:spPr>
      </p:pic>
      <p:sp>
        <p:nvSpPr>
          <p:cNvPr id="11" name="TextBox 10">
            <a:extLst>
              <a:ext uri="{FF2B5EF4-FFF2-40B4-BE49-F238E27FC236}">
                <a16:creationId xmlns:a16="http://schemas.microsoft.com/office/drawing/2014/main" id="{78ED7E3D-E51D-4CD7-AEEC-63F84D232093}"/>
              </a:ext>
            </a:extLst>
          </p:cNvPr>
          <p:cNvSpPr txBox="1"/>
          <p:nvPr/>
        </p:nvSpPr>
        <p:spPr>
          <a:xfrm>
            <a:off x="491998" y="3717641"/>
            <a:ext cx="2973930" cy="678006"/>
          </a:xfrm>
          <a:prstGeom prst="rect">
            <a:avLst/>
          </a:prstGeom>
          <a:noFill/>
        </p:spPr>
        <p:txBody>
          <a:bodyPr wrap="square">
            <a:spAutoFit/>
          </a:bodyPr>
          <a:lstStyle/>
          <a:p>
            <a:pPr algn="just">
              <a:lnSpc>
                <a:spcPct val="150000"/>
              </a:lnSpc>
            </a:pPr>
            <a:r>
              <a:rPr lang="en-US" sz="1350" dirty="0">
                <a:solidFill>
                  <a:srgbClr val="FF0000"/>
                </a:solidFill>
                <a:latin typeface="Times New Roman" panose="02020603050405020304" pitchFamily="18" charset="0"/>
              </a:rPr>
              <a:t>False </a:t>
            </a:r>
            <a:r>
              <a:rPr lang="en-US" altLang="en-US" sz="1350" dirty="0">
                <a:solidFill>
                  <a:srgbClr val="FF0000"/>
                </a:solidFill>
                <a:latin typeface="Times New Roman" panose="02020603050405020304" pitchFamily="18" charset="0"/>
              </a:rPr>
              <a:t>Negative</a:t>
            </a:r>
            <a:r>
              <a:rPr lang="en-US" sz="1350" dirty="0">
                <a:solidFill>
                  <a:srgbClr val="FF0000"/>
                </a:solidFill>
                <a:latin typeface="Times New Roman" panose="02020603050405020304" pitchFamily="18" charset="0"/>
              </a:rPr>
              <a:t>(FN) </a:t>
            </a:r>
            <a:r>
              <a:rPr lang="en-US" altLang="en-US" sz="1350" dirty="0">
                <a:latin typeface="Times New Roman" panose="02020603050405020304" pitchFamily="18" charset="0"/>
              </a:rPr>
              <a:t>number of  pixels </a:t>
            </a:r>
          </a:p>
          <a:p>
            <a:pPr algn="just">
              <a:lnSpc>
                <a:spcPct val="150000"/>
              </a:lnSpc>
            </a:pPr>
            <a:r>
              <a:rPr lang="en-US" altLang="en-US" sz="1350" dirty="0">
                <a:latin typeface="Times New Roman" panose="02020603050405020304" pitchFamily="18" charset="0"/>
              </a:rPr>
              <a:t>Falsely not segmented</a:t>
            </a:r>
            <a:endParaRPr lang="ar-LY" altLang="ar-LY" sz="1200" dirty="0"/>
          </a:p>
        </p:txBody>
      </p:sp>
      <p:sp>
        <p:nvSpPr>
          <p:cNvPr id="12" name="TextBox 11">
            <a:extLst>
              <a:ext uri="{FF2B5EF4-FFF2-40B4-BE49-F238E27FC236}">
                <a16:creationId xmlns:a16="http://schemas.microsoft.com/office/drawing/2014/main" id="{5E0A888C-89E8-49CE-AFF6-82A6E4B074A9}"/>
              </a:ext>
            </a:extLst>
          </p:cNvPr>
          <p:cNvSpPr txBox="1"/>
          <p:nvPr/>
        </p:nvSpPr>
        <p:spPr>
          <a:xfrm>
            <a:off x="491997" y="1922369"/>
            <a:ext cx="1809954" cy="1301510"/>
          </a:xfrm>
          <a:prstGeom prst="rect">
            <a:avLst/>
          </a:prstGeom>
          <a:noFill/>
        </p:spPr>
        <p:txBody>
          <a:bodyPr wrap="square">
            <a:spAutoFit/>
          </a:bodyPr>
          <a:lstStyle/>
          <a:p>
            <a:pPr algn="just">
              <a:lnSpc>
                <a:spcPct val="150000"/>
              </a:lnSpc>
            </a:pPr>
            <a:r>
              <a:rPr lang="en-US" sz="1350" dirty="0">
                <a:solidFill>
                  <a:srgbClr val="00B050"/>
                </a:solidFill>
                <a:latin typeface="Times New Roman" panose="02020603050405020304" pitchFamily="18" charset="0"/>
              </a:rPr>
              <a:t>True </a:t>
            </a:r>
            <a:r>
              <a:rPr lang="en-US" altLang="en-US" sz="1350" dirty="0">
                <a:solidFill>
                  <a:srgbClr val="00B050"/>
                </a:solidFill>
                <a:latin typeface="Times New Roman" panose="02020603050405020304" pitchFamily="18" charset="0"/>
              </a:rPr>
              <a:t>Negative</a:t>
            </a:r>
            <a:r>
              <a:rPr lang="en-US" sz="1350" dirty="0">
                <a:solidFill>
                  <a:srgbClr val="00B050"/>
                </a:solidFill>
                <a:latin typeface="Times New Roman" panose="02020603050405020304" pitchFamily="18" charset="0"/>
              </a:rPr>
              <a:t>(TN) </a:t>
            </a:r>
            <a:r>
              <a:rPr lang="en-US" altLang="en-US" sz="1350" dirty="0">
                <a:latin typeface="Times New Roman" panose="02020603050405020304" pitchFamily="18" charset="0"/>
              </a:rPr>
              <a:t>number of  pixels  </a:t>
            </a:r>
          </a:p>
          <a:p>
            <a:pPr algn="just">
              <a:lnSpc>
                <a:spcPct val="150000"/>
              </a:lnSpc>
            </a:pPr>
            <a:r>
              <a:rPr lang="en-US" altLang="en-US" sz="1350" dirty="0">
                <a:latin typeface="Times New Roman" panose="02020603050405020304" pitchFamily="18" charset="0"/>
              </a:rPr>
              <a:t>has not segmented  </a:t>
            </a:r>
          </a:p>
          <a:p>
            <a:pPr algn="just">
              <a:lnSpc>
                <a:spcPct val="150000"/>
              </a:lnSpc>
            </a:pPr>
            <a:r>
              <a:rPr lang="en-US" altLang="en-US" sz="1350" dirty="0">
                <a:latin typeface="Times New Roman" panose="02020603050405020304" pitchFamily="18" charset="0"/>
              </a:rPr>
              <a:t>correctly </a:t>
            </a:r>
          </a:p>
        </p:txBody>
      </p:sp>
      <p:sp>
        <p:nvSpPr>
          <p:cNvPr id="13" name="TextBox 12">
            <a:extLst>
              <a:ext uri="{FF2B5EF4-FFF2-40B4-BE49-F238E27FC236}">
                <a16:creationId xmlns:a16="http://schemas.microsoft.com/office/drawing/2014/main" id="{777E73D8-BA03-4B27-BC28-8375713ABE63}"/>
              </a:ext>
            </a:extLst>
          </p:cNvPr>
          <p:cNvSpPr txBox="1"/>
          <p:nvPr/>
        </p:nvSpPr>
        <p:spPr>
          <a:xfrm>
            <a:off x="6668199" y="1858255"/>
            <a:ext cx="2000250" cy="989886"/>
          </a:xfrm>
          <a:prstGeom prst="rect">
            <a:avLst/>
          </a:prstGeom>
          <a:noFill/>
        </p:spPr>
        <p:txBody>
          <a:bodyPr wrap="square">
            <a:spAutoFit/>
          </a:bodyPr>
          <a:lstStyle/>
          <a:p>
            <a:pPr algn="just">
              <a:lnSpc>
                <a:spcPct val="150000"/>
              </a:lnSpc>
            </a:pPr>
            <a:r>
              <a:rPr lang="en-US" sz="1350" dirty="0">
                <a:solidFill>
                  <a:srgbClr val="FF0000"/>
                </a:solidFill>
                <a:latin typeface="Times New Roman" panose="02020603050405020304" pitchFamily="18" charset="0"/>
              </a:rPr>
              <a:t>False </a:t>
            </a:r>
            <a:r>
              <a:rPr lang="en-US" altLang="en-US" sz="1350" dirty="0">
                <a:solidFill>
                  <a:srgbClr val="FF0000"/>
                </a:solidFill>
                <a:latin typeface="Times New Roman" panose="02020603050405020304" pitchFamily="18" charset="0"/>
              </a:rPr>
              <a:t>Positive,</a:t>
            </a:r>
            <a:r>
              <a:rPr lang="en-US" sz="1350" dirty="0">
                <a:solidFill>
                  <a:srgbClr val="FF0000"/>
                </a:solidFill>
                <a:latin typeface="Times New Roman" panose="02020603050405020304" pitchFamily="18" charset="0"/>
              </a:rPr>
              <a:t> (FP) </a:t>
            </a:r>
            <a:r>
              <a:rPr lang="en-US" altLang="en-US" sz="1350" dirty="0">
                <a:latin typeface="Times New Roman" panose="02020603050405020304" pitchFamily="18" charset="0"/>
              </a:rPr>
              <a:t>number of pixels falsely </a:t>
            </a:r>
          </a:p>
          <a:p>
            <a:pPr algn="just">
              <a:lnSpc>
                <a:spcPct val="150000"/>
              </a:lnSpc>
            </a:pPr>
            <a:r>
              <a:rPr lang="en-US" altLang="en-US" sz="1350" dirty="0">
                <a:latin typeface="Times New Roman" panose="02020603050405020304" pitchFamily="18" charset="0"/>
              </a:rPr>
              <a:t>segmented</a:t>
            </a:r>
          </a:p>
        </p:txBody>
      </p:sp>
      <p:sp>
        <p:nvSpPr>
          <p:cNvPr id="14" name="TextBox 13">
            <a:extLst>
              <a:ext uri="{FF2B5EF4-FFF2-40B4-BE49-F238E27FC236}">
                <a16:creationId xmlns:a16="http://schemas.microsoft.com/office/drawing/2014/main" id="{0333813D-4E08-4214-9444-A39BE89B9601}"/>
              </a:ext>
            </a:extLst>
          </p:cNvPr>
          <p:cNvSpPr txBox="1"/>
          <p:nvPr/>
        </p:nvSpPr>
        <p:spPr>
          <a:xfrm>
            <a:off x="6716836" y="3451414"/>
            <a:ext cx="1975234" cy="989886"/>
          </a:xfrm>
          <a:prstGeom prst="rect">
            <a:avLst/>
          </a:prstGeom>
          <a:noFill/>
        </p:spPr>
        <p:txBody>
          <a:bodyPr wrap="square">
            <a:spAutoFit/>
          </a:bodyPr>
          <a:lstStyle/>
          <a:p>
            <a:pPr algn="just">
              <a:lnSpc>
                <a:spcPct val="150000"/>
              </a:lnSpc>
            </a:pPr>
            <a:r>
              <a:rPr lang="en-US" sz="1350" dirty="0">
                <a:solidFill>
                  <a:srgbClr val="00B050"/>
                </a:solidFill>
                <a:latin typeface="Times New Roman" panose="02020603050405020304" pitchFamily="18" charset="0"/>
              </a:rPr>
              <a:t>True Positive (TP) </a:t>
            </a:r>
          </a:p>
          <a:p>
            <a:pPr algn="just">
              <a:lnSpc>
                <a:spcPct val="150000"/>
              </a:lnSpc>
            </a:pPr>
            <a:r>
              <a:rPr lang="en-US" altLang="en-US" sz="1350" dirty="0">
                <a:latin typeface="Times New Roman" panose="02020603050405020304" pitchFamily="18" charset="0"/>
              </a:rPr>
              <a:t>number of pixels  </a:t>
            </a:r>
          </a:p>
          <a:p>
            <a:pPr algn="just">
              <a:lnSpc>
                <a:spcPct val="150000"/>
              </a:lnSpc>
            </a:pPr>
            <a:r>
              <a:rPr lang="en-US" altLang="en-US" sz="1350" dirty="0">
                <a:latin typeface="Times New Roman" panose="02020603050405020304" pitchFamily="18" charset="0"/>
              </a:rPr>
              <a:t>has segmented correctly .                      </a:t>
            </a:r>
          </a:p>
        </p:txBody>
      </p:sp>
      <p:sp>
        <p:nvSpPr>
          <p:cNvPr id="18" name="TextBox 17">
            <a:extLst>
              <a:ext uri="{FF2B5EF4-FFF2-40B4-BE49-F238E27FC236}">
                <a16:creationId xmlns:a16="http://schemas.microsoft.com/office/drawing/2014/main" id="{CD080E05-A137-4203-B7AA-946183BF768C}"/>
              </a:ext>
            </a:extLst>
          </p:cNvPr>
          <p:cNvSpPr txBox="1"/>
          <p:nvPr/>
        </p:nvSpPr>
        <p:spPr>
          <a:xfrm>
            <a:off x="2722980" y="3258226"/>
            <a:ext cx="4570029" cy="276999"/>
          </a:xfrm>
          <a:prstGeom prst="rect">
            <a:avLst/>
          </a:prstGeom>
          <a:noFill/>
        </p:spPr>
        <p:txBody>
          <a:bodyPr wrap="square">
            <a:spAutoFit/>
          </a:bodyPr>
          <a:lstStyle/>
          <a:p>
            <a:r>
              <a:rPr lang="en-US" sz="1200" dirty="0">
                <a:latin typeface="Times New Roman" panose="02020603050405020304" pitchFamily="18" charset="0"/>
                <a:ea typeface="Calibri" panose="020F0502020204030204" pitchFamily="34" charset="0"/>
                <a:cs typeface="Arial" panose="020B0604020202020204" pitchFamily="34" charset="0"/>
              </a:rPr>
              <a:t>Figure(3) p</a:t>
            </a:r>
            <a:r>
              <a:rPr lang="en-US" sz="1200" dirty="0">
                <a:latin typeface="Times New Roman" pitchFamily="18" charset="0"/>
                <a:cs typeface="Times New Roman" pitchFamily="18" charset="0"/>
              </a:rPr>
              <a:t>arameters </a:t>
            </a:r>
            <a:r>
              <a:rPr lang="en-US" sz="1200" dirty="0">
                <a:latin typeface="Times New Roman" panose="02020603050405020304" pitchFamily="18" charset="0"/>
                <a:cs typeface="Arial" panose="020B0604020202020204" pitchFamily="34" charset="0"/>
              </a:rPr>
              <a:t>measure</a:t>
            </a:r>
            <a:endParaRPr lang="en-US" sz="1200" dirty="0"/>
          </a:p>
        </p:txBody>
      </p:sp>
      <p:sp>
        <p:nvSpPr>
          <p:cNvPr id="19" name="TextBox 18">
            <a:extLst>
              <a:ext uri="{FF2B5EF4-FFF2-40B4-BE49-F238E27FC236}">
                <a16:creationId xmlns:a16="http://schemas.microsoft.com/office/drawing/2014/main" id="{13B9070B-DB22-4C1C-810D-9A006810439D}"/>
              </a:ext>
            </a:extLst>
          </p:cNvPr>
          <p:cNvSpPr txBox="1"/>
          <p:nvPr/>
        </p:nvSpPr>
        <p:spPr>
          <a:xfrm>
            <a:off x="5916837" y="1958215"/>
            <a:ext cx="628650" cy="507831"/>
          </a:xfrm>
          <a:prstGeom prst="rect">
            <a:avLst/>
          </a:prstGeom>
          <a:noFill/>
        </p:spPr>
        <p:txBody>
          <a:bodyPr wrap="square" rtlCol="0">
            <a:spAutoFit/>
          </a:bodyPr>
          <a:lstStyle/>
          <a:p>
            <a:r>
              <a:rPr lang="en-US" sz="1350" b="1" dirty="0"/>
              <a:t>Set B</a:t>
            </a:r>
          </a:p>
        </p:txBody>
      </p:sp>
      <p:sp>
        <p:nvSpPr>
          <p:cNvPr id="20" name="TextBox 19">
            <a:extLst>
              <a:ext uri="{FF2B5EF4-FFF2-40B4-BE49-F238E27FC236}">
                <a16:creationId xmlns:a16="http://schemas.microsoft.com/office/drawing/2014/main" id="{5AEFE302-21CD-4F84-83B6-12B3C0E89092}"/>
              </a:ext>
            </a:extLst>
          </p:cNvPr>
          <p:cNvSpPr txBox="1"/>
          <p:nvPr/>
        </p:nvSpPr>
        <p:spPr>
          <a:xfrm>
            <a:off x="5796298" y="2170821"/>
            <a:ext cx="628650" cy="415498"/>
          </a:xfrm>
          <a:prstGeom prst="rect">
            <a:avLst/>
          </a:prstGeom>
          <a:noFill/>
        </p:spPr>
        <p:txBody>
          <a:bodyPr wrap="square" tIns="0" bIns="0" rtlCol="0">
            <a:spAutoFit/>
          </a:bodyPr>
          <a:lstStyle/>
          <a:p>
            <a:r>
              <a:rPr lang="en-US" sz="1350" b="1" dirty="0"/>
              <a:t>Set A</a:t>
            </a:r>
          </a:p>
        </p:txBody>
      </p:sp>
      <p:cxnSp>
        <p:nvCxnSpPr>
          <p:cNvPr id="22" name="Straight Arrow Connector 21">
            <a:extLst>
              <a:ext uri="{FF2B5EF4-FFF2-40B4-BE49-F238E27FC236}">
                <a16:creationId xmlns:a16="http://schemas.microsoft.com/office/drawing/2014/main" id="{766D7F45-4BDF-49A1-B348-07CC911995A5}"/>
              </a:ext>
            </a:extLst>
          </p:cNvPr>
          <p:cNvCxnSpPr/>
          <p:nvPr/>
        </p:nvCxnSpPr>
        <p:spPr>
          <a:xfrm>
            <a:off x="3637382" y="2825059"/>
            <a:ext cx="3030821" cy="83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127D7B-5C87-4694-9F79-C8F743A941A5}"/>
              </a:ext>
            </a:extLst>
          </p:cNvPr>
          <p:cNvCxnSpPr>
            <a:cxnSpLocks/>
          </p:cNvCxnSpPr>
          <p:nvPr/>
        </p:nvCxnSpPr>
        <p:spPr>
          <a:xfrm flipH="1">
            <a:off x="2311035" y="2096056"/>
            <a:ext cx="8119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78880F4-32C2-43AD-849B-BD38E1B67EFD}"/>
              </a:ext>
            </a:extLst>
          </p:cNvPr>
          <p:cNvCxnSpPr>
            <a:cxnSpLocks/>
          </p:cNvCxnSpPr>
          <p:nvPr/>
        </p:nvCxnSpPr>
        <p:spPr>
          <a:xfrm flipV="1">
            <a:off x="4133148" y="2498034"/>
            <a:ext cx="2535055" cy="8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CD5EFF-23DE-41F0-A0B5-0CC4F0BA2544}"/>
              </a:ext>
            </a:extLst>
          </p:cNvPr>
          <p:cNvCxnSpPr>
            <a:cxnSpLocks/>
          </p:cNvCxnSpPr>
          <p:nvPr/>
        </p:nvCxnSpPr>
        <p:spPr>
          <a:xfrm flipH="1">
            <a:off x="1026671" y="2791090"/>
            <a:ext cx="2287302" cy="778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2620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Train </a:t>
            </a:r>
            <a:r>
              <a:rPr lang="tr-TR" sz="1800" b="1" u="sng" dirty="0" err="1">
                <a:solidFill>
                  <a:srgbClr val="0070C0"/>
                </a:solidFill>
                <a:latin typeface="Calibri" panose="020F0502020204030204" pitchFamily="34" charset="0"/>
                <a:cs typeface="Calibri" panose="020F0502020204030204" pitchFamily="34" charset="0"/>
              </a:rPr>
              <a:t>Performance</a:t>
            </a:r>
            <a:r>
              <a:rPr lang="tr-TR" sz="1800" b="1" u="sng" dirty="0">
                <a:solidFill>
                  <a:srgbClr val="0070C0"/>
                </a:solidFill>
                <a:latin typeface="Calibri" panose="020F0502020204030204" pitchFamily="34" charset="0"/>
                <a:cs typeface="Calibri" panose="020F0502020204030204" pitchFamily="34" charset="0"/>
              </a:rPr>
              <a:t> </a:t>
            </a:r>
            <a:r>
              <a:rPr lang="tr-TR" sz="1800" b="1" u="sng" dirty="0" err="1">
                <a:solidFill>
                  <a:srgbClr val="0070C0"/>
                </a:solidFill>
                <a:latin typeface="Calibri" panose="020F0502020204030204" pitchFamily="34" charset="0"/>
                <a:cs typeface="Calibri" panose="020F0502020204030204" pitchFamily="34" charset="0"/>
              </a:rPr>
              <a:t>Metric</a:t>
            </a:r>
            <a:endParaRPr lang="tr-TR" sz="1800" b="1" u="sng"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latin typeface="Calibri" panose="020F0502020204030204" pitchFamily="34" charset="0"/>
                <a:cs typeface="Calibri" panose="020F0502020204030204" pitchFamily="34" charset="0"/>
              </a:rPr>
              <a:t>9. Eğitim ile ilgili </a:t>
            </a:r>
            <a:r>
              <a:rPr lang="tr-TR" sz="1600" dirty="0" err="1">
                <a:latin typeface="Calibri" panose="020F0502020204030204" pitchFamily="34" charset="0"/>
                <a:cs typeface="Calibri" panose="020F0502020204030204" pitchFamily="34" charset="0"/>
              </a:rPr>
              <a:t>perofrmans</a:t>
            </a:r>
            <a:r>
              <a:rPr lang="tr-TR" sz="1600" dirty="0">
                <a:latin typeface="Calibri" panose="020F0502020204030204" pitchFamily="34" charset="0"/>
                <a:cs typeface="Calibri" panose="020F0502020204030204" pitchFamily="34" charset="0"/>
              </a:rPr>
              <a:t> metriklerine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klasörü içinde erişebilirsiniz.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p:nvPr/>
        </p:nvCxnSpPr>
        <p:spPr>
          <a:xfrm flipV="1">
            <a:off x="2866030" y="2538484"/>
            <a:ext cx="580030" cy="6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Resim 3"/>
          <p:cNvPicPr>
            <a:picLocks noChangeAspect="1"/>
          </p:cNvPicPr>
          <p:nvPr/>
        </p:nvPicPr>
        <p:blipFill>
          <a:blip r:embed="rId3"/>
          <a:stretch>
            <a:fillRect/>
          </a:stretch>
        </p:blipFill>
        <p:spPr>
          <a:xfrm>
            <a:off x="3492760" y="1464814"/>
            <a:ext cx="5511774" cy="2750053"/>
          </a:xfrm>
          <a:prstGeom prst="rect">
            <a:avLst/>
          </a:prstGeom>
        </p:spPr>
      </p:pic>
    </p:spTree>
    <p:extLst>
      <p:ext uri="{BB962C8B-B14F-4D97-AF65-F5344CB8AC3E}">
        <p14:creationId xmlns:p14="http://schemas.microsoft.com/office/powerpoint/2010/main" val="153423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Train </a:t>
            </a:r>
            <a:r>
              <a:rPr lang="tr-TR" sz="1800" b="1" u="sng" dirty="0" err="1">
                <a:solidFill>
                  <a:srgbClr val="0070C0"/>
                </a:solidFill>
                <a:latin typeface="Calibri" panose="020F0502020204030204" pitchFamily="34" charset="0"/>
                <a:cs typeface="Calibri" panose="020F0502020204030204" pitchFamily="34" charset="0"/>
              </a:rPr>
              <a:t>Performance</a:t>
            </a:r>
            <a:r>
              <a:rPr lang="tr-TR" sz="1800" b="1" u="sng" dirty="0">
                <a:solidFill>
                  <a:srgbClr val="0070C0"/>
                </a:solidFill>
                <a:latin typeface="Calibri" panose="020F0502020204030204" pitchFamily="34" charset="0"/>
                <a:cs typeface="Calibri" panose="020F0502020204030204" pitchFamily="34" charset="0"/>
              </a:rPr>
              <a:t> </a:t>
            </a:r>
            <a:r>
              <a:rPr lang="tr-TR" sz="1800" b="1" u="sng" dirty="0" err="1">
                <a:solidFill>
                  <a:srgbClr val="0070C0"/>
                </a:solidFill>
                <a:latin typeface="Calibri" panose="020F0502020204030204" pitchFamily="34" charset="0"/>
                <a:cs typeface="Calibri" panose="020F0502020204030204" pitchFamily="34" charset="0"/>
              </a:rPr>
              <a:t>Metric</a:t>
            </a:r>
            <a:endParaRPr lang="tr-TR" sz="1800" b="1" u="sng"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4" idx="1"/>
          </p:cNvCxnSpPr>
          <p:nvPr/>
        </p:nvCxnSpPr>
        <p:spPr>
          <a:xfrm flipV="1">
            <a:off x="2736376" y="1954852"/>
            <a:ext cx="939848" cy="8634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Resim 3"/>
          <p:cNvPicPr>
            <a:picLocks noChangeAspect="1"/>
          </p:cNvPicPr>
          <p:nvPr/>
        </p:nvPicPr>
        <p:blipFill>
          <a:blip r:embed="rId3"/>
          <a:stretch>
            <a:fillRect/>
          </a:stretch>
        </p:blipFill>
        <p:spPr>
          <a:xfrm>
            <a:off x="3676224" y="982852"/>
            <a:ext cx="2918753" cy="1944000"/>
          </a:xfrm>
          <a:prstGeom prst="rect">
            <a:avLst/>
          </a:prstGeom>
        </p:spPr>
      </p:pic>
      <p:pic>
        <p:nvPicPr>
          <p:cNvPr id="9" name="Resim 8"/>
          <p:cNvPicPr>
            <a:picLocks noChangeAspect="1"/>
          </p:cNvPicPr>
          <p:nvPr/>
        </p:nvPicPr>
        <p:blipFill>
          <a:blip r:embed="rId4"/>
          <a:stretch>
            <a:fillRect/>
          </a:stretch>
        </p:blipFill>
        <p:spPr>
          <a:xfrm>
            <a:off x="3676224" y="2969620"/>
            <a:ext cx="3100885" cy="2074070"/>
          </a:xfrm>
          <a:prstGeom prst="rect">
            <a:avLst/>
          </a:prstGeom>
        </p:spPr>
      </p:pic>
      <p:cxnSp>
        <p:nvCxnSpPr>
          <p:cNvPr id="11" name="Düz Ok Bağlayıcısı 10"/>
          <p:cNvCxnSpPr>
            <a:endCxn id="9" idx="1"/>
          </p:cNvCxnSpPr>
          <p:nvPr/>
        </p:nvCxnSpPr>
        <p:spPr>
          <a:xfrm>
            <a:off x="2585591" y="3407022"/>
            <a:ext cx="1090633" cy="5996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184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0070C0"/>
                </a:solidFill>
                <a:latin typeface="Calibri" panose="020F0502020204030204" pitchFamily="34" charset="0"/>
                <a:cs typeface="Calibri" panose="020F0502020204030204" pitchFamily="34" charset="0"/>
              </a:rPr>
              <a:t>Train </a:t>
            </a:r>
            <a:r>
              <a:rPr lang="tr-TR" sz="1800" b="1" u="sng" dirty="0" err="1">
                <a:solidFill>
                  <a:srgbClr val="0070C0"/>
                </a:solidFill>
                <a:latin typeface="Calibri" panose="020F0502020204030204" pitchFamily="34" charset="0"/>
                <a:cs typeface="Calibri" panose="020F0502020204030204" pitchFamily="34" charset="0"/>
              </a:rPr>
              <a:t>Performance</a:t>
            </a:r>
            <a:r>
              <a:rPr lang="tr-TR" sz="1800" b="1" u="sng" dirty="0">
                <a:solidFill>
                  <a:srgbClr val="0070C0"/>
                </a:solidFill>
                <a:latin typeface="Calibri" panose="020F0502020204030204" pitchFamily="34" charset="0"/>
                <a:cs typeface="Calibri" panose="020F0502020204030204" pitchFamily="34" charset="0"/>
              </a:rPr>
              <a:t> </a:t>
            </a:r>
            <a:r>
              <a:rPr lang="tr-TR" sz="1800" b="1" u="sng" dirty="0" err="1">
                <a:solidFill>
                  <a:srgbClr val="0070C0"/>
                </a:solidFill>
                <a:latin typeface="Calibri" panose="020F0502020204030204" pitchFamily="34" charset="0"/>
                <a:cs typeface="Calibri" panose="020F0502020204030204" pitchFamily="34" charset="0"/>
              </a:rPr>
              <a:t>Metric</a:t>
            </a:r>
            <a:endParaRPr lang="tr-TR" sz="1800" b="1" u="sng"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5" idx="1"/>
          </p:cNvCxnSpPr>
          <p:nvPr/>
        </p:nvCxnSpPr>
        <p:spPr>
          <a:xfrm flipV="1">
            <a:off x="1910687" y="2036299"/>
            <a:ext cx="1902617" cy="2222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Düz Ok Bağlayıcısı 10"/>
          <p:cNvCxnSpPr>
            <a:endCxn id="10" idx="1"/>
          </p:cNvCxnSpPr>
          <p:nvPr/>
        </p:nvCxnSpPr>
        <p:spPr>
          <a:xfrm flipV="1">
            <a:off x="2715904" y="4029097"/>
            <a:ext cx="1097400" cy="8342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 name="Resim 4"/>
          <p:cNvPicPr>
            <a:picLocks noChangeAspect="1"/>
          </p:cNvPicPr>
          <p:nvPr/>
        </p:nvPicPr>
        <p:blipFill>
          <a:blip r:embed="rId3"/>
          <a:stretch>
            <a:fillRect/>
          </a:stretch>
        </p:blipFill>
        <p:spPr>
          <a:xfrm>
            <a:off x="3813304" y="1133016"/>
            <a:ext cx="2704746" cy="1806566"/>
          </a:xfrm>
          <a:prstGeom prst="rect">
            <a:avLst/>
          </a:prstGeom>
        </p:spPr>
      </p:pic>
      <p:pic>
        <p:nvPicPr>
          <p:cNvPr id="10" name="Resim 9"/>
          <p:cNvPicPr>
            <a:picLocks noChangeAspect="1"/>
          </p:cNvPicPr>
          <p:nvPr/>
        </p:nvPicPr>
        <p:blipFill>
          <a:blip r:embed="rId4"/>
          <a:stretch>
            <a:fillRect/>
          </a:stretch>
        </p:blipFill>
        <p:spPr>
          <a:xfrm>
            <a:off x="3813304" y="3043343"/>
            <a:ext cx="2627745" cy="1971508"/>
          </a:xfrm>
          <a:prstGeom prst="rect">
            <a:avLst/>
          </a:prstGeom>
        </p:spPr>
      </p:pic>
    </p:spTree>
    <p:extLst>
      <p:ext uri="{BB962C8B-B14F-4D97-AF65-F5344CB8AC3E}">
        <p14:creationId xmlns:p14="http://schemas.microsoft.com/office/powerpoint/2010/main" val="3180644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0070C0"/>
                </a:solidFill>
                <a:latin typeface="Calibri" panose="020F0502020204030204" pitchFamily="34" charset="0"/>
                <a:cs typeface="Calibri" panose="020F0502020204030204" pitchFamily="34" charset="0"/>
              </a:rPr>
              <a:t>Testing</a:t>
            </a:r>
            <a:r>
              <a:rPr lang="tr-TR" sz="1500" b="1" u="sng" dirty="0">
                <a:solidFill>
                  <a:srgbClr val="0070C0"/>
                </a:solidFill>
                <a:latin typeface="Calibri" panose="020F0502020204030204" pitchFamily="34" charset="0"/>
                <a:cs typeface="Calibri" panose="020F0502020204030204" pitchFamily="34" charset="0"/>
              </a:rPr>
              <a:t> </a:t>
            </a:r>
            <a:r>
              <a:rPr lang="tr-TR" sz="1500" b="1" u="sng" dirty="0" err="1">
                <a:solidFill>
                  <a:srgbClr val="0070C0"/>
                </a:solidFill>
                <a:latin typeface="Calibri" panose="020F0502020204030204" pitchFamily="34" charset="0"/>
                <a:cs typeface="Calibri" panose="020F0502020204030204" pitchFamily="34" charset="0"/>
              </a:rPr>
              <a:t>Trained</a:t>
            </a:r>
            <a:r>
              <a:rPr lang="tr-TR" sz="1500" b="1" u="sng" dirty="0">
                <a:solidFill>
                  <a:srgbClr val="0070C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8. Eğitim bittikten sonra performans metriklerini elde etmek için test verileri üzerinde best.pt ağırlığı kullanılarak model test edilir. Test işlemi aşağıdaki gibi yapılabilir.</a:t>
            </a:r>
          </a:p>
          <a:p>
            <a:pPr algn="ctr">
              <a:lnSpc>
                <a:spcPct val="100000"/>
              </a:lnSpc>
              <a:spcBef>
                <a:spcPts val="1200"/>
              </a:spcBef>
              <a:spcAft>
                <a:spcPts val="1800"/>
              </a:spcAft>
            </a:pPr>
            <a:r>
              <a:rPr lang="tr-TR" sz="1500" dirty="0">
                <a:solidFill>
                  <a:srgbClr val="0070C0"/>
                </a:solidFill>
                <a:latin typeface="Calibri" panose="020F0502020204030204" pitchFamily="34" charset="0"/>
                <a:cs typeface="Calibri" panose="020F0502020204030204" pitchFamily="34" charset="0"/>
              </a:rPr>
              <a:t>!</a:t>
            </a:r>
            <a:r>
              <a:rPr lang="tr-TR" sz="1500" dirty="0" err="1">
                <a:solidFill>
                  <a:srgbClr val="0070C0"/>
                </a:solidFill>
                <a:latin typeface="Calibri" panose="020F0502020204030204" pitchFamily="34" charset="0"/>
                <a:cs typeface="Calibri" panose="020F0502020204030204" pitchFamily="34" charset="0"/>
              </a:rPr>
              <a:t>python</a:t>
            </a:r>
            <a:r>
              <a:rPr lang="tr-TR" sz="1500" dirty="0">
                <a:solidFill>
                  <a:srgbClr val="0070C0"/>
                </a:solidFill>
                <a:latin typeface="Calibri" panose="020F0502020204030204" pitchFamily="34" charset="0"/>
                <a:cs typeface="Calibri" panose="020F0502020204030204" pitchFamily="34" charset="0"/>
              </a:rPr>
              <a:t> test.py --</a:t>
            </a:r>
            <a:r>
              <a:rPr lang="tr-TR" sz="1500" dirty="0" err="1">
                <a:solidFill>
                  <a:srgbClr val="0070C0"/>
                </a:solidFill>
                <a:latin typeface="Calibri" panose="020F0502020204030204" pitchFamily="34" charset="0"/>
                <a:cs typeface="Calibri" panose="020F0502020204030204" pitchFamily="34" charset="0"/>
              </a:rPr>
              <a:t>weights</a:t>
            </a:r>
            <a:r>
              <a:rPr lang="tr-TR" sz="1500" dirty="0">
                <a:solidFill>
                  <a:srgbClr val="0070C0"/>
                </a:solidFill>
                <a:latin typeface="Calibri" panose="020F0502020204030204" pitchFamily="34" charset="0"/>
                <a:cs typeface="Calibri" panose="020F0502020204030204" pitchFamily="34" charset="0"/>
              </a:rPr>
              <a:t> runs/train/yolov73/weights/last.pt --</a:t>
            </a:r>
            <a:r>
              <a:rPr lang="tr-TR" sz="1500" dirty="0" err="1">
                <a:solidFill>
                  <a:srgbClr val="0070C0"/>
                </a:solidFill>
                <a:latin typeface="Calibri" panose="020F0502020204030204" pitchFamily="34" charset="0"/>
                <a:cs typeface="Calibri" panose="020F0502020204030204" pitchFamily="34" charset="0"/>
              </a:rPr>
              <a:t>task</a:t>
            </a:r>
            <a:r>
              <a:rPr lang="tr-TR" sz="1500" dirty="0">
                <a:solidFill>
                  <a:srgbClr val="0070C0"/>
                </a:solidFill>
                <a:latin typeface="Calibri" panose="020F0502020204030204" pitchFamily="34" charset="0"/>
                <a:cs typeface="Calibri" panose="020F0502020204030204" pitchFamily="34" charset="0"/>
              </a:rPr>
              <a:t> test --data "./data/</a:t>
            </a:r>
            <a:r>
              <a:rPr lang="tr-TR" sz="1500" dirty="0" err="1">
                <a:solidFill>
                  <a:srgbClr val="0070C0"/>
                </a:solidFill>
                <a:latin typeface="Calibri" panose="020F0502020204030204" pitchFamily="34" charset="0"/>
                <a:cs typeface="Calibri" panose="020F0502020204030204" pitchFamily="34" charset="0"/>
              </a:rPr>
              <a:t>custom.yaml</a:t>
            </a:r>
            <a:r>
              <a:rPr lang="tr-TR" sz="1500" dirty="0">
                <a:solidFill>
                  <a:srgbClr val="0070C0"/>
                </a:solidFill>
                <a:latin typeface="Calibri" panose="020F0502020204030204" pitchFamily="34" charset="0"/>
                <a:cs typeface="Calibri" panose="020F0502020204030204" pitchFamily="34" charset="0"/>
              </a:rPr>
              <a:t>" </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Elde edilen metriklere ait eğriler (</a:t>
            </a:r>
            <a:r>
              <a:rPr lang="tr-TR" sz="1500" dirty="0" err="1">
                <a:latin typeface="Calibri" panose="020F0502020204030204" pitchFamily="34" charset="0"/>
                <a:cs typeface="Calibri" panose="020F0502020204030204" pitchFamily="34" charset="0"/>
              </a:rPr>
              <a:t>precision</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recall</a:t>
            </a:r>
            <a:r>
              <a:rPr lang="tr-TR" sz="1500" dirty="0">
                <a:latin typeface="Calibri" panose="020F0502020204030204" pitchFamily="34" charset="0"/>
                <a:cs typeface="Calibri" panose="020F0502020204030204" pitchFamily="34" charset="0"/>
              </a:rPr>
              <a:t>, f1 vb..) 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kaydedilir. Ayrıca metrik değerleri aşağıdaki gibi ekrana yazılır. </a:t>
            </a: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tr-TR" sz="1500" b="0" i="0" u="none" strike="noStrike" baseline="0" dirty="0" err="1">
                <a:latin typeface="TimesNewRomanPSMT"/>
              </a:rPr>
              <a:t>mAP</a:t>
            </a:r>
            <a:r>
              <a:rPr lang="tr-TR" sz="1500" b="0" i="0" u="none" strike="noStrike" baseline="0" dirty="0">
                <a:latin typeface="TimesNewRomanPSMT"/>
              </a:rPr>
              <a:t> (ortalama hassasiyet)</a:t>
            </a:r>
            <a:r>
              <a:rPr lang="tr-TR" sz="1500" dirty="0">
                <a:latin typeface="TimesNewRomanPSMT"/>
              </a:rPr>
              <a:t>, </a:t>
            </a:r>
            <a:r>
              <a:rPr lang="tr-TR" sz="1500" b="0" i="0" u="none" strike="noStrike" baseline="0" dirty="0">
                <a:latin typeface="TimesNewRomanPSMT"/>
              </a:rPr>
              <a:t>kesinlik, duyarlılık, F1-skoru ve </a:t>
            </a:r>
            <a:r>
              <a:rPr lang="tr-TR" sz="1500" b="0" i="0" u="none" strike="noStrike" baseline="0" dirty="0" err="1">
                <a:latin typeface="TimesNewRomanPSMT"/>
              </a:rPr>
              <a:t>IoU</a:t>
            </a:r>
            <a:r>
              <a:rPr lang="tr-TR" sz="1500" b="0" i="0" u="none" strike="noStrike" baseline="0" dirty="0">
                <a:latin typeface="TimesNewRomanPSMT"/>
              </a:rPr>
              <a:t> gibi değerlerin tek bir noktadan değerlendirilmesini sağlar.</a:t>
            </a:r>
          </a:p>
          <a:p>
            <a:pPr marL="285750" indent="-285750" algn="l">
              <a:buFont typeface="Arial" panose="020B0604020202020204" pitchFamily="34" charset="0"/>
              <a:buChar char="•"/>
            </a:pPr>
            <a:endParaRPr lang="tr-TR" sz="1500" dirty="0">
              <a:latin typeface="TimesNewRomanPSMT"/>
              <a:cs typeface="Calibri" panose="020F0502020204030204" pitchFamily="34" charset="0"/>
            </a:endParaRPr>
          </a:p>
          <a:p>
            <a:pPr marL="285750" indent="-285750" algn="l">
              <a:buFont typeface="Arial" panose="020B0604020202020204" pitchFamily="34" charset="0"/>
              <a:buChar char="•"/>
            </a:pPr>
            <a:r>
              <a:rPr lang="tr-TR" sz="1500" dirty="0">
                <a:latin typeface="TimesNewRomanPSMT"/>
                <a:cs typeface="Calibri" panose="020F0502020204030204" pitchFamily="34" charset="0"/>
              </a:rPr>
              <a:t>Sonuçlar incelendiğinde eşik değeri 0.5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0.993; eşik değeri 0.5 ile 0.95 aralığı için ise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0.694 olarak elde edilmiştir. 0.5 ile 0.95 aralığı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yeterli değildir.</a:t>
            </a:r>
            <a:endParaRPr lang="tr-TR" sz="15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rotWithShape="1">
          <a:blip r:embed="rId2"/>
          <a:srcRect r="30513" b="3391"/>
          <a:stretch/>
        </p:blipFill>
        <p:spPr>
          <a:xfrm>
            <a:off x="1094098" y="2690505"/>
            <a:ext cx="5883173" cy="382838"/>
          </a:xfrm>
          <a:prstGeom prst="rect">
            <a:avLst/>
          </a:prstGeom>
        </p:spPr>
      </p:pic>
    </p:spTree>
    <p:extLst>
      <p:ext uri="{BB962C8B-B14F-4D97-AF65-F5344CB8AC3E}">
        <p14:creationId xmlns:p14="http://schemas.microsoft.com/office/powerpoint/2010/main" val="1205831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0070C0"/>
                </a:solidFill>
                <a:latin typeface="Calibri" panose="020F0502020204030204" pitchFamily="34" charset="0"/>
                <a:cs typeface="Calibri" panose="020F0502020204030204" pitchFamily="34" charset="0"/>
              </a:rPr>
              <a:t>Testing</a:t>
            </a:r>
            <a:r>
              <a:rPr lang="tr-TR" sz="1500" b="1" u="sng" dirty="0">
                <a:solidFill>
                  <a:srgbClr val="0070C0"/>
                </a:solidFill>
                <a:latin typeface="Calibri" panose="020F0502020204030204" pitchFamily="34" charset="0"/>
                <a:cs typeface="Calibri" panose="020F0502020204030204" pitchFamily="34" charset="0"/>
              </a:rPr>
              <a:t> </a:t>
            </a:r>
            <a:r>
              <a:rPr lang="tr-TR" sz="1500" b="1" u="sng" dirty="0" err="1">
                <a:solidFill>
                  <a:srgbClr val="0070C0"/>
                </a:solidFill>
                <a:latin typeface="Calibri" panose="020F0502020204030204" pitchFamily="34" charset="0"/>
                <a:cs typeface="Calibri" panose="020F0502020204030204" pitchFamily="34" charset="0"/>
              </a:rPr>
              <a:t>Trained</a:t>
            </a:r>
            <a:r>
              <a:rPr lang="tr-TR" sz="1500" b="1" u="sng" dirty="0">
                <a:solidFill>
                  <a:srgbClr val="0070C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kaydedilen örnek metrikler: </a:t>
            </a: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19160" y="1245704"/>
            <a:ext cx="4338151" cy="3708000"/>
          </a:xfrm>
          <a:prstGeom prst="rect">
            <a:avLst/>
          </a:prstGeom>
        </p:spPr>
      </p:pic>
      <p:pic>
        <p:nvPicPr>
          <p:cNvPr id="5" name="Resim 4"/>
          <p:cNvPicPr>
            <a:picLocks noChangeAspect="1"/>
          </p:cNvPicPr>
          <p:nvPr/>
        </p:nvPicPr>
        <p:blipFill>
          <a:blip r:embed="rId3"/>
          <a:stretch>
            <a:fillRect/>
          </a:stretch>
        </p:blipFill>
        <p:spPr>
          <a:xfrm>
            <a:off x="4536933" y="1245704"/>
            <a:ext cx="4574935" cy="3708000"/>
          </a:xfrm>
          <a:prstGeom prst="rect">
            <a:avLst/>
          </a:prstGeom>
        </p:spPr>
      </p:pic>
    </p:spTree>
    <p:extLst>
      <p:ext uri="{BB962C8B-B14F-4D97-AF65-F5344CB8AC3E}">
        <p14:creationId xmlns:p14="http://schemas.microsoft.com/office/powerpoint/2010/main" val="3876844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0070C0"/>
                </a:solidFill>
                <a:latin typeface="Calibri" panose="020F0502020204030204" pitchFamily="34" charset="0"/>
                <a:cs typeface="Calibri" panose="020F0502020204030204" pitchFamily="34" charset="0"/>
              </a:rPr>
              <a:t>Testing</a:t>
            </a:r>
            <a:r>
              <a:rPr lang="tr-TR" sz="1500" b="1" u="sng" dirty="0">
                <a:solidFill>
                  <a:srgbClr val="0070C0"/>
                </a:solidFill>
                <a:latin typeface="Calibri" panose="020F0502020204030204" pitchFamily="34" charset="0"/>
                <a:cs typeface="Calibri" panose="020F0502020204030204" pitchFamily="34" charset="0"/>
              </a:rPr>
              <a:t> </a:t>
            </a:r>
            <a:r>
              <a:rPr lang="tr-TR" sz="1500" b="1" u="sng" dirty="0" err="1">
                <a:solidFill>
                  <a:srgbClr val="0070C0"/>
                </a:solidFill>
                <a:latin typeface="Calibri" panose="020F0502020204030204" pitchFamily="34" charset="0"/>
                <a:cs typeface="Calibri" panose="020F0502020204030204" pitchFamily="34" charset="0"/>
              </a:rPr>
              <a:t>Trained</a:t>
            </a:r>
            <a:r>
              <a:rPr lang="tr-TR" sz="1500" b="1" u="sng" dirty="0">
                <a:solidFill>
                  <a:srgbClr val="0070C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kaydedilen örnek metrikler: </a:t>
            </a: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06017" y="1273134"/>
            <a:ext cx="4450748" cy="3321595"/>
          </a:xfrm>
          <a:prstGeom prst="rect">
            <a:avLst/>
          </a:prstGeom>
        </p:spPr>
      </p:pic>
      <p:pic>
        <p:nvPicPr>
          <p:cNvPr id="6" name="Resim 5"/>
          <p:cNvPicPr>
            <a:picLocks noChangeAspect="1"/>
          </p:cNvPicPr>
          <p:nvPr/>
        </p:nvPicPr>
        <p:blipFill>
          <a:blip r:embed="rId3"/>
          <a:stretch>
            <a:fillRect/>
          </a:stretch>
        </p:blipFill>
        <p:spPr>
          <a:xfrm>
            <a:off x="4649531" y="1257127"/>
            <a:ext cx="4249304" cy="3337602"/>
          </a:xfrm>
          <a:prstGeom prst="rect">
            <a:avLst/>
          </a:prstGeom>
        </p:spPr>
      </p:pic>
    </p:spTree>
    <p:extLst>
      <p:ext uri="{BB962C8B-B14F-4D97-AF65-F5344CB8AC3E}">
        <p14:creationId xmlns:p14="http://schemas.microsoft.com/office/powerpoint/2010/main" val="2160754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0070C0"/>
                </a:solidFill>
                <a:latin typeface="Calibri" panose="020F0502020204030204" pitchFamily="34" charset="0"/>
                <a:cs typeface="Calibri" panose="020F0502020204030204" pitchFamily="34" charset="0"/>
              </a:rPr>
              <a:t>Testing</a:t>
            </a:r>
            <a:r>
              <a:rPr lang="tr-TR" sz="1500" b="1" u="sng" dirty="0">
                <a:solidFill>
                  <a:srgbClr val="0070C0"/>
                </a:solidFill>
                <a:latin typeface="Calibri" panose="020F0502020204030204" pitchFamily="34" charset="0"/>
                <a:cs typeface="Calibri" panose="020F0502020204030204" pitchFamily="34" charset="0"/>
              </a:rPr>
              <a:t> </a:t>
            </a:r>
            <a:r>
              <a:rPr lang="tr-TR" sz="1500" b="1" u="sng" dirty="0" err="1">
                <a:solidFill>
                  <a:srgbClr val="0070C0"/>
                </a:solidFill>
                <a:latin typeface="Calibri" panose="020F0502020204030204" pitchFamily="34" charset="0"/>
                <a:cs typeface="Calibri" panose="020F0502020204030204" pitchFamily="34" charset="0"/>
              </a:rPr>
              <a:t>Trained</a:t>
            </a:r>
            <a:r>
              <a:rPr lang="tr-TR" sz="1500" b="1" u="sng" dirty="0">
                <a:solidFill>
                  <a:srgbClr val="0070C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kaydedilen örnek metrikler: </a:t>
            </a: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98785" y="1479151"/>
            <a:ext cx="4217967" cy="2808000"/>
          </a:xfrm>
          <a:prstGeom prst="rect">
            <a:avLst/>
          </a:prstGeom>
        </p:spPr>
      </p:pic>
      <p:pic>
        <p:nvPicPr>
          <p:cNvPr id="5" name="Resim 4"/>
          <p:cNvPicPr>
            <a:picLocks noChangeAspect="1"/>
          </p:cNvPicPr>
          <p:nvPr/>
        </p:nvPicPr>
        <p:blipFill>
          <a:blip r:embed="rId3"/>
          <a:stretch>
            <a:fillRect/>
          </a:stretch>
        </p:blipFill>
        <p:spPr>
          <a:xfrm>
            <a:off x="4671391" y="1479151"/>
            <a:ext cx="4117334" cy="2743596"/>
          </a:xfrm>
          <a:prstGeom prst="rect">
            <a:avLst/>
          </a:prstGeom>
        </p:spPr>
      </p:pic>
    </p:spTree>
    <p:extLst>
      <p:ext uri="{BB962C8B-B14F-4D97-AF65-F5344CB8AC3E}">
        <p14:creationId xmlns:p14="http://schemas.microsoft.com/office/powerpoint/2010/main" val="4157188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0070C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0070C0"/>
                </a:solidFill>
                <a:latin typeface="Calibri" panose="020F0502020204030204" pitchFamily="34" charset="0"/>
                <a:cs typeface="Calibri" panose="020F0502020204030204" pitchFamily="34" charset="0"/>
              </a:rPr>
              <a:t>Croplanması</a:t>
            </a:r>
            <a:endParaRPr lang="tr-TR" sz="1400" b="1" u="sng" dirty="0">
              <a:solidFill>
                <a:srgbClr val="0070C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Aşağıdaki komut satırı "$</a:t>
            </a:r>
            <a:r>
              <a:rPr lang="tr-TR" sz="1400" dirty="0" err="1">
                <a:latin typeface="Calibri" panose="020F0502020204030204" pitchFamily="34" charset="0"/>
                <a:cs typeface="Calibri" panose="020F0502020204030204" pitchFamily="34" charset="0"/>
              </a:rPr>
              <a:t>image_path</a:t>
            </a:r>
            <a:r>
              <a:rPr lang="tr-TR" sz="1400" dirty="0">
                <a:latin typeface="Calibri" panose="020F0502020204030204" pitchFamily="34" charset="0"/>
                <a:cs typeface="Calibri" panose="020F0502020204030204" pitchFamily="34" charset="0"/>
              </a:rPr>
              <a:t>"  yolundaki tüm görüntüler için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yapar ve elde ettiği sonuçları hem resim olarak hem de bir txt dosyası içindeki koordinat bilgileri olarak «</a:t>
            </a:r>
            <a:r>
              <a:rPr lang="tr-TR" sz="1400" dirty="0" err="1">
                <a:latin typeface="Calibri" panose="020F0502020204030204" pitchFamily="34" charset="0"/>
                <a:cs typeface="Calibri" panose="020F0502020204030204" pitchFamily="34" charset="0"/>
              </a:rPr>
              <a:t>runs</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detect</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exp</a:t>
            </a:r>
            <a:r>
              <a:rPr lang="tr-TR" sz="1400" dirty="0">
                <a:latin typeface="Calibri" panose="020F0502020204030204" pitchFamily="34" charset="0"/>
                <a:cs typeface="Calibri" panose="020F0502020204030204" pitchFamily="34" charset="0"/>
              </a:rPr>
              <a:t>» klasörüne kaydeder.</a:t>
            </a:r>
          </a:p>
          <a:p>
            <a:pPr algn="just">
              <a:lnSpc>
                <a:spcPct val="100000"/>
              </a:lnSpc>
              <a:spcAft>
                <a:spcPts val="600"/>
              </a:spcAft>
            </a:pPr>
            <a:r>
              <a:rPr lang="tr-TR" sz="1400" dirty="0">
                <a:latin typeface="Calibri" panose="020F0502020204030204" pitchFamily="34" charset="0"/>
                <a:cs typeface="Calibri" panose="020F0502020204030204" pitchFamily="34" charset="0"/>
              </a:rPr>
              <a:t>Sabit bir dosya ismi için:</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python</a:t>
            </a:r>
            <a:r>
              <a:rPr lang="tr-TR" sz="1400" dirty="0">
                <a:solidFill>
                  <a:srgbClr val="0070C0"/>
                </a:solidFill>
                <a:latin typeface="Calibri" panose="020F0502020204030204" pitchFamily="34" charset="0"/>
                <a:cs typeface="Calibri" panose="020F0502020204030204" pitchFamily="34" charset="0"/>
              </a:rPr>
              <a:t> detect.py --</a:t>
            </a:r>
            <a:r>
              <a:rPr lang="tr-TR" sz="1400" dirty="0" err="1">
                <a:solidFill>
                  <a:srgbClr val="0070C0"/>
                </a:solidFill>
                <a:latin typeface="Calibri" panose="020F0502020204030204" pitchFamily="34" charset="0"/>
                <a:cs typeface="Calibri" panose="020F0502020204030204" pitchFamily="34" charset="0"/>
              </a:rPr>
              <a:t>save-txt</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conf</a:t>
            </a:r>
            <a:r>
              <a:rPr lang="tr-TR" sz="1400" dirty="0">
                <a:solidFill>
                  <a:srgbClr val="0070C0"/>
                </a:solidFill>
                <a:latin typeface="Calibri" panose="020F0502020204030204" pitchFamily="34" charset="0"/>
                <a:cs typeface="Calibri" panose="020F0502020204030204" pitchFamily="34" charset="0"/>
              </a:rPr>
              <a:t> 0.5 --</a:t>
            </a:r>
            <a:r>
              <a:rPr lang="tr-TR" sz="1400" dirty="0" err="1">
                <a:solidFill>
                  <a:srgbClr val="0070C0"/>
                </a:solidFill>
                <a:latin typeface="Calibri" panose="020F0502020204030204" pitchFamily="34" charset="0"/>
                <a:cs typeface="Calibri" panose="020F0502020204030204" pitchFamily="34" charset="0"/>
              </a:rPr>
              <a:t>weights</a:t>
            </a:r>
            <a:r>
              <a:rPr lang="tr-TR" sz="1400" dirty="0">
                <a:solidFill>
                  <a:srgbClr val="0070C0"/>
                </a:solidFill>
                <a:latin typeface="Calibri" panose="020F0502020204030204" pitchFamily="34" charset="0"/>
                <a:cs typeface="Calibri" panose="020F0502020204030204" pitchFamily="34" charset="0"/>
              </a:rPr>
              <a:t> runs/train/yolov73/weights/last.pt --</a:t>
            </a:r>
            <a:r>
              <a:rPr lang="tr-TR" sz="1400" dirty="0" err="1">
                <a:solidFill>
                  <a:srgbClr val="0070C0"/>
                </a:solidFill>
                <a:latin typeface="Calibri" panose="020F0502020204030204" pitchFamily="34" charset="0"/>
                <a:cs typeface="Calibri" panose="020F0502020204030204" pitchFamily="34" charset="0"/>
              </a:rPr>
              <a:t>source</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img</a:t>
            </a:r>
            <a:r>
              <a:rPr lang="tr-TR" sz="1400" dirty="0">
                <a:solidFill>
                  <a:srgbClr val="0070C0"/>
                </a:solidFill>
                <a:latin typeface="Calibri" panose="020F0502020204030204" pitchFamily="34" charset="0"/>
                <a:cs typeface="Calibri" panose="020F0502020204030204" pitchFamily="34" charset="0"/>
              </a:rPr>
              <a:t>/505.jpg" --</a:t>
            </a:r>
            <a:r>
              <a:rPr lang="tr-TR" sz="1400" dirty="0" err="1">
                <a:solidFill>
                  <a:srgbClr val="0070C0"/>
                </a:solidFill>
                <a:latin typeface="Calibri" panose="020F0502020204030204" pitchFamily="34" charset="0"/>
                <a:cs typeface="Calibri" panose="020F0502020204030204" pitchFamily="34" charset="0"/>
              </a:rPr>
              <a:t>exist</a:t>
            </a:r>
            <a:r>
              <a:rPr lang="tr-TR" sz="1400" dirty="0">
                <a:solidFill>
                  <a:srgbClr val="0070C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Bir değişkene aktarılan </a:t>
            </a:r>
            <a:r>
              <a:rPr lang="tr-TR" sz="1400" dirty="0" err="1">
                <a:latin typeface="Calibri" panose="020F0502020204030204" pitchFamily="34" charset="0"/>
                <a:cs typeface="Calibri" panose="020F0502020204030204" pitchFamily="34" charset="0"/>
              </a:rPr>
              <a:t>path’deki</a:t>
            </a:r>
            <a:r>
              <a:rPr lang="tr-TR" sz="1400" dirty="0">
                <a:latin typeface="Calibri" panose="020F0502020204030204" pitchFamily="34" charset="0"/>
                <a:cs typeface="Calibri" panose="020F0502020204030204" pitchFamily="34" charset="0"/>
              </a:rPr>
              <a:t> dosya için:</a:t>
            </a:r>
          </a:p>
          <a:p>
            <a:pPr algn="just">
              <a:lnSpc>
                <a:spcPct val="100000"/>
              </a:lnSpc>
              <a:spcAft>
                <a:spcPts val="600"/>
              </a:spcAft>
            </a:pPr>
            <a:r>
              <a:rPr lang="tr-TR" sz="1400" dirty="0">
                <a:solidFill>
                  <a:srgbClr val="0070C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python</a:t>
            </a:r>
            <a:r>
              <a:rPr lang="tr-TR" sz="1400" dirty="0">
                <a:solidFill>
                  <a:srgbClr val="0070C0"/>
                </a:solidFill>
                <a:latin typeface="Calibri" panose="020F0502020204030204" pitchFamily="34" charset="0"/>
                <a:cs typeface="Calibri" panose="020F0502020204030204" pitchFamily="34" charset="0"/>
              </a:rPr>
              <a:t> detect.py --</a:t>
            </a:r>
            <a:r>
              <a:rPr lang="tr-TR" sz="1400" dirty="0" err="1">
                <a:solidFill>
                  <a:srgbClr val="0070C0"/>
                </a:solidFill>
                <a:latin typeface="Calibri" panose="020F0502020204030204" pitchFamily="34" charset="0"/>
                <a:cs typeface="Calibri" panose="020F0502020204030204" pitchFamily="34" charset="0"/>
              </a:rPr>
              <a:t>save-txt</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conf</a:t>
            </a:r>
            <a:r>
              <a:rPr lang="tr-TR" sz="1400" dirty="0">
                <a:solidFill>
                  <a:srgbClr val="0070C0"/>
                </a:solidFill>
                <a:latin typeface="Calibri" panose="020F0502020204030204" pitchFamily="34" charset="0"/>
                <a:cs typeface="Calibri" panose="020F0502020204030204" pitchFamily="34" charset="0"/>
              </a:rPr>
              <a:t> 0.5 --</a:t>
            </a:r>
            <a:r>
              <a:rPr lang="tr-TR" sz="1400" dirty="0" err="1">
                <a:solidFill>
                  <a:srgbClr val="0070C0"/>
                </a:solidFill>
                <a:latin typeface="Calibri" panose="020F0502020204030204" pitchFamily="34" charset="0"/>
                <a:cs typeface="Calibri" panose="020F0502020204030204" pitchFamily="34" charset="0"/>
              </a:rPr>
              <a:t>weights</a:t>
            </a:r>
            <a:r>
              <a:rPr lang="tr-TR" sz="1400" dirty="0">
                <a:solidFill>
                  <a:srgbClr val="0070C0"/>
                </a:solidFill>
                <a:latin typeface="Calibri" panose="020F0502020204030204" pitchFamily="34" charset="0"/>
                <a:cs typeface="Calibri" panose="020F0502020204030204" pitchFamily="34" charset="0"/>
              </a:rPr>
              <a:t> runs/train/yolov72/weights/last.pt --</a:t>
            </a:r>
            <a:r>
              <a:rPr lang="tr-TR" sz="1400" dirty="0" err="1">
                <a:solidFill>
                  <a:srgbClr val="0070C0"/>
                </a:solidFill>
                <a:latin typeface="Calibri" panose="020F0502020204030204" pitchFamily="34" charset="0"/>
                <a:cs typeface="Calibri" panose="020F0502020204030204" pitchFamily="34" charset="0"/>
              </a:rPr>
              <a:t>source</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image_path</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exist</a:t>
            </a:r>
            <a:r>
              <a:rPr lang="tr-TR" sz="1400" dirty="0">
                <a:solidFill>
                  <a:srgbClr val="0070C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solidFill>
                  <a:srgbClr val="0070C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exist</a:t>
            </a:r>
            <a:r>
              <a:rPr lang="tr-TR" sz="1400" dirty="0">
                <a:solidFill>
                  <a:srgbClr val="0070C0"/>
                </a:solidFill>
                <a:latin typeface="Calibri" panose="020F0502020204030204" pitchFamily="34" charset="0"/>
                <a:cs typeface="Calibri" panose="020F0502020204030204" pitchFamily="34" charset="0"/>
              </a:rPr>
              <a:t>-ok: </a:t>
            </a:r>
            <a:r>
              <a:rPr lang="tr-TR" sz="1400" dirty="0">
                <a:latin typeface="Calibri" panose="020F0502020204030204" pitchFamily="34" charset="0"/>
                <a:cs typeface="Calibri" panose="020F0502020204030204" pitchFamily="34" charset="0"/>
              </a:rPr>
              <a:t>Bu parametre verilmezse her resim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sonucu için ayrı bir klasör açar.</a:t>
            </a:r>
          </a:p>
          <a:p>
            <a:pPr algn="just">
              <a:lnSpc>
                <a:spcPct val="100000"/>
              </a:lnSpc>
              <a:spcAft>
                <a:spcPts val="600"/>
              </a:spcAft>
            </a:pPr>
            <a:r>
              <a:rPr lang="tr-TR" sz="1400" dirty="0">
                <a:solidFill>
                  <a:srgbClr val="0070C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save</a:t>
            </a:r>
            <a:r>
              <a:rPr lang="tr-TR" sz="1400" dirty="0">
                <a:solidFill>
                  <a:srgbClr val="0070C0"/>
                </a:solidFill>
                <a:latin typeface="Calibri" panose="020F0502020204030204" pitchFamily="34" charset="0"/>
                <a:cs typeface="Calibri" panose="020F0502020204030204" pitchFamily="34" charset="0"/>
              </a:rPr>
              <a:t>-txt: </a:t>
            </a:r>
            <a:r>
              <a:rPr lang="tr-TR" sz="1400" dirty="0">
                <a:latin typeface="Calibri" panose="020F0502020204030204" pitchFamily="34" charset="0"/>
                <a:cs typeface="Calibri" panose="020F0502020204030204" pitchFamily="34" charset="0"/>
              </a:rPr>
              <a:t>Bu parametre verilmezse tespit edilen bölge koordinatları txt dosyası olarak verilmez.</a:t>
            </a:r>
          </a:p>
          <a:p>
            <a:pPr algn="just">
              <a:lnSpc>
                <a:spcPct val="100000"/>
              </a:lnSpc>
              <a:spcAft>
                <a:spcPts val="600"/>
              </a:spcAft>
            </a:pPr>
            <a:r>
              <a:rPr lang="tr-TR" sz="1400" dirty="0">
                <a:solidFill>
                  <a:srgbClr val="0070C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conf</a:t>
            </a:r>
            <a:r>
              <a:rPr lang="tr-TR" sz="1400" dirty="0">
                <a:solidFill>
                  <a:srgbClr val="0070C0"/>
                </a:solidFill>
                <a:latin typeface="Calibri" panose="020F0502020204030204" pitchFamily="34" charset="0"/>
                <a:cs typeface="Calibri" panose="020F0502020204030204" pitchFamily="34" charset="0"/>
              </a:rPr>
              <a:t> 0.5: </a:t>
            </a:r>
            <a:r>
              <a:rPr lang="tr-TR" sz="1400" dirty="0">
                <a:latin typeface="Calibri" panose="020F0502020204030204" pitchFamily="34" charset="0"/>
                <a:cs typeface="Calibri" panose="020F0502020204030204" pitchFamily="34" charset="0"/>
              </a:rPr>
              <a:t>0.5 güven değerinden yüksek tespitleri kabul et.</a:t>
            </a: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Herhangi bir resim için tespit edilip txt dosyasına yazılan bilgiler aşağıdaki gibidir.</a:t>
            </a: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 </a:t>
            </a: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class</a:t>
            </a:r>
            <a:r>
              <a:rPr lang="tr-TR" sz="1400" dirty="0">
                <a:latin typeface="Calibri" panose="020F0502020204030204" pitchFamily="34" charset="0"/>
                <a:cs typeface="Calibri" panose="020F0502020204030204" pitchFamily="34" charset="0"/>
              </a:rPr>
              <a:t> merkez  x      merkez y      </a:t>
            </a:r>
            <a:r>
              <a:rPr lang="tr-TR" sz="1400" dirty="0" err="1">
                <a:latin typeface="Calibri" panose="020F0502020204030204" pitchFamily="34" charset="0"/>
                <a:cs typeface="Calibri" panose="020F0502020204030204" pitchFamily="34" charset="0"/>
              </a:rPr>
              <a:t>width</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Heigth</a:t>
            </a: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grpSp>
        <p:nvGrpSpPr>
          <p:cNvPr id="2" name="Grup 1"/>
          <p:cNvGrpSpPr/>
          <p:nvPr/>
        </p:nvGrpSpPr>
        <p:grpSpPr>
          <a:xfrm>
            <a:off x="927579" y="4121288"/>
            <a:ext cx="3962400" cy="605563"/>
            <a:chOff x="727408" y="3816487"/>
            <a:chExt cx="3962400" cy="605563"/>
          </a:xfrm>
        </p:grpSpPr>
        <p:pic>
          <p:nvPicPr>
            <p:cNvPr id="4" name="Resim 3">
              <a:extLst>
                <a:ext uri="{FF2B5EF4-FFF2-40B4-BE49-F238E27FC236}">
                  <a16:creationId xmlns:a16="http://schemas.microsoft.com/office/drawing/2014/main" id="{47C5C89D-15ED-FD4B-068F-6A7B081D3FEF}"/>
                </a:ext>
              </a:extLst>
            </p:cNvPr>
            <p:cNvPicPr>
              <a:picLocks noChangeAspect="1"/>
            </p:cNvPicPr>
            <p:nvPr/>
          </p:nvPicPr>
          <p:blipFill>
            <a:blip r:embed="rId2"/>
            <a:stretch>
              <a:fillRect/>
            </a:stretch>
          </p:blipFill>
          <p:spPr>
            <a:xfrm>
              <a:off x="727408" y="3816487"/>
              <a:ext cx="3962400" cy="390525"/>
            </a:xfrm>
            <a:prstGeom prst="rect">
              <a:avLst/>
            </a:prstGeom>
          </p:spPr>
        </p:pic>
        <p:cxnSp>
          <p:nvCxnSpPr>
            <p:cNvPr id="8" name="Düz Ok Bağlayıcısı 7">
              <a:extLst>
                <a:ext uri="{FF2B5EF4-FFF2-40B4-BE49-F238E27FC236}">
                  <a16:creationId xmlns:a16="http://schemas.microsoft.com/office/drawing/2014/main" id="{D147D505-F352-E158-6E1A-F4F68CE4B69F}"/>
                </a:ext>
              </a:extLst>
            </p:cNvPr>
            <p:cNvCxnSpPr/>
            <p:nvPr/>
          </p:nvCxnSpPr>
          <p:spPr>
            <a:xfrm flipH="1">
              <a:off x="861391" y="4075043"/>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953841A-7B6F-704A-EBB4-64F535BFD572}"/>
                </a:ext>
              </a:extLst>
            </p:cNvPr>
            <p:cNvCxnSpPr/>
            <p:nvPr/>
          </p:nvCxnSpPr>
          <p:spPr>
            <a:xfrm flipH="1">
              <a:off x="1325217" y="4075042"/>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9BB7821-4F16-CF0B-526E-27ED11083FDB}"/>
                </a:ext>
              </a:extLst>
            </p:cNvPr>
            <p:cNvCxnSpPr/>
            <p:nvPr/>
          </p:nvCxnSpPr>
          <p:spPr>
            <a:xfrm flipH="1">
              <a:off x="2279373"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633DDF3D-2562-1AC9-0EC2-6CB3E35EE77C}"/>
                </a:ext>
              </a:extLst>
            </p:cNvPr>
            <p:cNvCxnSpPr/>
            <p:nvPr/>
          </p:nvCxnSpPr>
          <p:spPr>
            <a:xfrm flipH="1">
              <a:off x="3081787"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A91AE195-1E6D-4B5B-9150-A44064F2571F}"/>
                </a:ext>
              </a:extLst>
            </p:cNvPr>
            <p:cNvCxnSpPr/>
            <p:nvPr/>
          </p:nvCxnSpPr>
          <p:spPr>
            <a:xfrm flipH="1">
              <a:off x="4243752"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30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145774" y="380038"/>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0070C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0070C0"/>
                </a:solidFill>
                <a:latin typeface="Calibri" panose="020F0502020204030204" pitchFamily="34" charset="0"/>
                <a:cs typeface="Calibri" panose="020F0502020204030204" pitchFamily="34" charset="0"/>
              </a:rPr>
              <a:t>Croplanması</a:t>
            </a:r>
            <a:endParaRPr lang="tr-TR" sz="1400" b="1" u="sng" dirty="0">
              <a:solidFill>
                <a:srgbClr val="0070C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4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a:solidFill>
                  <a:srgbClr val="0070C0"/>
                </a:solidFill>
                <a:latin typeface="Calibri" panose="020F0502020204030204" pitchFamily="34" charset="0"/>
                <a:cs typeface="Calibri" panose="020F0502020204030204" pitchFamily="34" charset="0"/>
              </a:rPr>
              <a:t>!</a:t>
            </a:r>
            <a:r>
              <a:rPr lang="tr-TR" sz="1400" dirty="0" err="1">
                <a:solidFill>
                  <a:srgbClr val="0070C0"/>
                </a:solidFill>
                <a:latin typeface="Calibri" panose="020F0502020204030204" pitchFamily="34" charset="0"/>
                <a:cs typeface="Calibri" panose="020F0502020204030204" pitchFamily="34" charset="0"/>
              </a:rPr>
              <a:t>python</a:t>
            </a:r>
            <a:r>
              <a:rPr lang="tr-TR" sz="1400" dirty="0">
                <a:solidFill>
                  <a:srgbClr val="0070C0"/>
                </a:solidFill>
                <a:latin typeface="Calibri" panose="020F0502020204030204" pitchFamily="34" charset="0"/>
                <a:cs typeface="Calibri" panose="020F0502020204030204" pitchFamily="34" charset="0"/>
              </a:rPr>
              <a:t> detect.py --</a:t>
            </a:r>
            <a:r>
              <a:rPr lang="tr-TR" sz="1400" dirty="0" err="1">
                <a:solidFill>
                  <a:srgbClr val="0070C0"/>
                </a:solidFill>
                <a:latin typeface="Calibri" panose="020F0502020204030204" pitchFamily="34" charset="0"/>
                <a:cs typeface="Calibri" panose="020F0502020204030204" pitchFamily="34" charset="0"/>
              </a:rPr>
              <a:t>save-txt</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conf</a:t>
            </a:r>
            <a:r>
              <a:rPr lang="tr-TR" sz="1400" dirty="0">
                <a:solidFill>
                  <a:srgbClr val="0070C0"/>
                </a:solidFill>
                <a:latin typeface="Calibri" panose="020F0502020204030204" pitchFamily="34" charset="0"/>
                <a:cs typeface="Calibri" panose="020F0502020204030204" pitchFamily="34" charset="0"/>
              </a:rPr>
              <a:t> 0.5 --</a:t>
            </a:r>
            <a:r>
              <a:rPr lang="tr-TR" sz="1400" dirty="0" err="1">
                <a:solidFill>
                  <a:srgbClr val="0070C0"/>
                </a:solidFill>
                <a:latin typeface="Calibri" panose="020F0502020204030204" pitchFamily="34" charset="0"/>
                <a:cs typeface="Calibri" panose="020F0502020204030204" pitchFamily="34" charset="0"/>
              </a:rPr>
              <a:t>weights</a:t>
            </a:r>
            <a:r>
              <a:rPr lang="tr-TR" sz="1400" dirty="0">
                <a:solidFill>
                  <a:srgbClr val="0070C0"/>
                </a:solidFill>
                <a:latin typeface="Calibri" panose="020F0502020204030204" pitchFamily="34" charset="0"/>
                <a:cs typeface="Calibri" panose="020F0502020204030204" pitchFamily="34" charset="0"/>
              </a:rPr>
              <a:t> runs/train/yolov73/weights/last.pt --</a:t>
            </a:r>
            <a:r>
              <a:rPr lang="tr-TR" sz="1400" dirty="0" err="1">
                <a:solidFill>
                  <a:srgbClr val="0070C0"/>
                </a:solidFill>
                <a:latin typeface="Calibri" panose="020F0502020204030204" pitchFamily="34" charset="0"/>
                <a:cs typeface="Calibri" panose="020F0502020204030204" pitchFamily="34" charset="0"/>
              </a:rPr>
              <a:t>source</a:t>
            </a:r>
            <a:r>
              <a:rPr lang="tr-TR" sz="1400" dirty="0">
                <a:solidFill>
                  <a:srgbClr val="0070C0"/>
                </a:solidFill>
                <a:latin typeface="Calibri" panose="020F0502020204030204" pitchFamily="34" charset="0"/>
                <a:cs typeface="Calibri" panose="020F0502020204030204" pitchFamily="34" charset="0"/>
              </a:rPr>
              <a:t> "./</a:t>
            </a:r>
            <a:r>
              <a:rPr lang="tr-TR" sz="1400" dirty="0" err="1">
                <a:solidFill>
                  <a:srgbClr val="0070C0"/>
                </a:solidFill>
                <a:latin typeface="Calibri" panose="020F0502020204030204" pitchFamily="34" charset="0"/>
                <a:cs typeface="Calibri" panose="020F0502020204030204" pitchFamily="34" charset="0"/>
              </a:rPr>
              <a:t>img</a:t>
            </a:r>
            <a:r>
              <a:rPr lang="tr-TR" sz="1400" dirty="0">
                <a:solidFill>
                  <a:srgbClr val="0070C0"/>
                </a:solidFill>
                <a:latin typeface="Calibri" panose="020F0502020204030204" pitchFamily="34" charset="0"/>
                <a:cs typeface="Calibri" panose="020F0502020204030204" pitchFamily="34" charset="0"/>
              </a:rPr>
              <a:t>/505.jpg" --</a:t>
            </a:r>
            <a:r>
              <a:rPr lang="tr-TR" sz="1400" dirty="0" err="1">
                <a:solidFill>
                  <a:srgbClr val="0070C0"/>
                </a:solidFill>
                <a:latin typeface="Calibri" panose="020F0502020204030204" pitchFamily="34" charset="0"/>
                <a:cs typeface="Calibri" panose="020F0502020204030204" pitchFamily="34" charset="0"/>
              </a:rPr>
              <a:t>exist</a:t>
            </a:r>
            <a:r>
              <a:rPr lang="tr-TR" sz="1400" dirty="0">
                <a:solidFill>
                  <a:srgbClr val="0070C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79" y="1596886"/>
            <a:ext cx="4019977" cy="3293165"/>
          </a:xfrm>
          <a:prstGeom prst="rect">
            <a:avLst/>
          </a:prstGeom>
        </p:spPr>
      </p:pic>
      <p:pic>
        <p:nvPicPr>
          <p:cNvPr id="6" name="Resim 5"/>
          <p:cNvPicPr>
            <a:picLocks noChangeAspect="1"/>
          </p:cNvPicPr>
          <p:nvPr/>
        </p:nvPicPr>
        <p:blipFill>
          <a:blip r:embed="rId3"/>
          <a:stretch>
            <a:fillRect/>
          </a:stretch>
        </p:blipFill>
        <p:spPr>
          <a:xfrm>
            <a:off x="5321275" y="2946262"/>
            <a:ext cx="3139712" cy="594412"/>
          </a:xfrm>
          <a:prstGeom prst="rect">
            <a:avLst/>
          </a:prstGeom>
        </p:spPr>
      </p:pic>
    </p:spTree>
    <p:extLst>
      <p:ext uri="{BB962C8B-B14F-4D97-AF65-F5344CB8AC3E}">
        <p14:creationId xmlns:p14="http://schemas.microsoft.com/office/powerpoint/2010/main" val="1943447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için bu txt dosyası içindeki bilgiler kullanılmalıdır. </a:t>
            </a:r>
          </a:p>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a:t>
            </a:r>
            <a:r>
              <a:rPr lang="tr-TR" sz="1500" dirty="0" err="1">
                <a:latin typeface="Calibri" panose="020F0502020204030204" pitchFamily="34" charset="0"/>
                <a:cs typeface="Calibri" panose="020F0502020204030204" pitchFamily="34" charset="0"/>
              </a:rPr>
              <a:t>openCV</a:t>
            </a:r>
            <a:r>
              <a:rPr lang="tr-TR" sz="1500" dirty="0">
                <a:latin typeface="Calibri" panose="020F0502020204030204" pitchFamily="34" charset="0"/>
                <a:cs typeface="Calibri" panose="020F0502020204030204" pitchFamily="34" charset="0"/>
              </a:rPr>
              <a:t> ile yapılabilir.</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İlgili txt dosyasının ilk satırı okunduktan sonra aşağıdaki kod ile </a:t>
            </a: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yapılabilir.</a:t>
            </a:r>
          </a:p>
        </p:txBody>
      </p:sp>
      <p:pic>
        <p:nvPicPr>
          <p:cNvPr id="4" name="Resim 3"/>
          <p:cNvPicPr>
            <a:picLocks noChangeAspect="1"/>
          </p:cNvPicPr>
          <p:nvPr/>
        </p:nvPicPr>
        <p:blipFill>
          <a:blip r:embed="rId2"/>
          <a:stretch>
            <a:fillRect/>
          </a:stretch>
        </p:blipFill>
        <p:spPr>
          <a:xfrm>
            <a:off x="425716" y="1938660"/>
            <a:ext cx="8302958" cy="1699061"/>
          </a:xfrm>
          <a:prstGeom prst="rect">
            <a:avLst/>
          </a:prstGeom>
        </p:spPr>
      </p:pic>
    </p:spTree>
    <p:extLst>
      <p:ext uri="{BB962C8B-B14F-4D97-AF65-F5344CB8AC3E}">
        <p14:creationId xmlns:p14="http://schemas.microsoft.com/office/powerpoint/2010/main" val="180483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450" y="215438"/>
            <a:ext cx="7924143" cy="383182"/>
          </a:xfrm>
          <a:prstGeom prst="rect">
            <a:avLst/>
          </a:prstGeom>
        </p:spPr>
        <p:txBody>
          <a:bodyPr wrap="square">
            <a:spAutoFit/>
          </a:bodyPr>
          <a:lstStyle/>
          <a:p>
            <a:r>
              <a:rPr lang="en-US" sz="2100" b="1" dirty="0">
                <a:solidFill>
                  <a:schemeClr val="accent2">
                    <a:lumMod val="75000"/>
                  </a:schemeClr>
                </a:solidFill>
                <a:latin typeface="Times New Roman" pitchFamily="18" charset="0"/>
                <a:cs typeface="Times New Roman" pitchFamily="18" charset="0"/>
              </a:rPr>
              <a:t>Material and methods </a:t>
            </a:r>
            <a:r>
              <a:rPr lang="tr-TR" sz="2100" b="1" dirty="0">
                <a:solidFill>
                  <a:schemeClr val="accent2">
                    <a:lumMod val="75000"/>
                  </a:schemeClr>
                </a:solidFill>
                <a:latin typeface="Times New Roman" pitchFamily="18" charset="0"/>
                <a:cs typeface="Times New Roman" pitchFamily="18" charset="0"/>
              </a:rPr>
              <a:t>-&gt;</a:t>
            </a:r>
            <a:r>
              <a:rPr lang="en-US" sz="2100" b="1" dirty="0">
                <a:solidFill>
                  <a:schemeClr val="accent2">
                    <a:lumMod val="75000"/>
                  </a:schemeClr>
                </a:solidFill>
                <a:latin typeface="Times New Roman" pitchFamily="18" charset="0"/>
                <a:cs typeface="Times New Roman" pitchFamily="18" charset="0"/>
              </a:rPr>
              <a:t>Parameter evaluation</a:t>
            </a:r>
          </a:p>
        </p:txBody>
      </p:sp>
      <p:sp>
        <p:nvSpPr>
          <p:cNvPr id="3" name="عنصر نائب للمحتوى 2"/>
          <p:cNvSpPr>
            <a:spLocks noGrp="1"/>
          </p:cNvSpPr>
          <p:nvPr>
            <p:ph idx="1"/>
          </p:nvPr>
        </p:nvSpPr>
        <p:spPr>
          <a:xfrm>
            <a:off x="385470" y="407112"/>
            <a:ext cx="8095591" cy="4426439"/>
          </a:xfrm>
        </p:spPr>
        <p:txBody>
          <a:bodyPr>
            <a:noAutofit/>
          </a:bodyPr>
          <a:lstStyle/>
          <a:p>
            <a:pPr marL="0" indent="0" algn="just">
              <a:lnSpc>
                <a:spcPct val="150000"/>
              </a:lnSpc>
              <a:buNone/>
            </a:pPr>
            <a:r>
              <a:rPr lang="en-US" sz="1500" dirty="0">
                <a:latin typeface="Times New Roman" pitchFamily="18" charset="0"/>
                <a:ea typeface="+mj-ea"/>
                <a:cs typeface="Times New Roman" pitchFamily="18" charset="0"/>
              </a:rPr>
              <a:t>The parameter evaluation used for Meuser the  performance of the proposed methods as show in table 1</a:t>
            </a:r>
          </a:p>
        </p:txBody>
      </p:sp>
      <p:graphicFrame>
        <p:nvGraphicFramePr>
          <p:cNvPr id="2" name="Table 4">
            <a:extLst>
              <a:ext uri="{FF2B5EF4-FFF2-40B4-BE49-F238E27FC236}">
                <a16:creationId xmlns:a16="http://schemas.microsoft.com/office/drawing/2014/main" id="{BD84670E-CC83-4C5A-BEF8-A47C3DAD8D10}"/>
              </a:ext>
            </a:extLst>
          </p:cNvPr>
          <p:cNvGraphicFramePr>
            <a:graphicFrameLocks noGrp="1"/>
          </p:cNvGraphicFramePr>
          <p:nvPr>
            <p:extLst>
              <p:ext uri="{D42A27DB-BD31-4B8C-83A1-F6EECF244321}">
                <p14:modId xmlns:p14="http://schemas.microsoft.com/office/powerpoint/2010/main" val="2882959179"/>
              </p:ext>
            </p:extLst>
          </p:nvPr>
        </p:nvGraphicFramePr>
        <p:xfrm>
          <a:off x="502041" y="792187"/>
          <a:ext cx="7829553" cy="3302967"/>
        </p:xfrm>
        <a:graphic>
          <a:graphicData uri="http://schemas.openxmlformats.org/drawingml/2006/table">
            <a:tbl>
              <a:tblPr firstRow="1" bandRow="1">
                <a:tableStyleId>{2D5ABB26-0587-4C30-8999-92F81FD0307C}</a:tableStyleId>
              </a:tblPr>
              <a:tblGrid>
                <a:gridCol w="2665380">
                  <a:extLst>
                    <a:ext uri="{9D8B030D-6E8A-4147-A177-3AD203B41FA5}">
                      <a16:colId xmlns:a16="http://schemas.microsoft.com/office/drawing/2014/main" val="4023981197"/>
                    </a:ext>
                  </a:extLst>
                </a:gridCol>
                <a:gridCol w="5164173">
                  <a:extLst>
                    <a:ext uri="{9D8B030D-6E8A-4147-A177-3AD203B41FA5}">
                      <a16:colId xmlns:a16="http://schemas.microsoft.com/office/drawing/2014/main" val="1962832997"/>
                    </a:ext>
                  </a:extLst>
                </a:gridCol>
              </a:tblGrid>
              <a:tr h="343346">
                <a:tc>
                  <a:txBody>
                    <a:bodyPr/>
                    <a:lstStyle/>
                    <a:p>
                      <a:pPr algn="ctr"/>
                      <a:r>
                        <a:rPr kumimoji="0" lang="en-US" sz="1400" b="1" kern="1200" dirty="0">
                          <a:solidFill>
                            <a:schemeClr val="tx1"/>
                          </a:solidFill>
                          <a:latin typeface="Times New Roman" pitchFamily="18" charset="0"/>
                          <a:ea typeface="+mj-ea"/>
                          <a:cs typeface="Times New Roman" pitchFamily="18" charset="0"/>
                        </a:rPr>
                        <a:t>Parameter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1" kern="1200" dirty="0">
                          <a:solidFill>
                            <a:schemeClr val="tx1"/>
                          </a:solidFill>
                          <a:latin typeface="Times New Roman" pitchFamily="18" charset="0"/>
                          <a:ea typeface="+mj-ea"/>
                          <a:cs typeface="Times New Roman" pitchFamily="18" charset="0"/>
                        </a:rPr>
                        <a:t>Function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331979"/>
                  </a:ext>
                </a:extLst>
              </a:tr>
              <a:tr h="296431">
                <a:tc>
                  <a:txBody>
                    <a:bodyPr/>
                    <a:lstStyle/>
                    <a:p>
                      <a:pPr algn="l"/>
                      <a:r>
                        <a:rPr kumimoji="0" lang="en-US" sz="1400" b="1" kern="1200" dirty="0">
                          <a:solidFill>
                            <a:schemeClr val="tx1"/>
                          </a:solidFill>
                          <a:latin typeface="Times New Roman" pitchFamily="18" charset="0"/>
                          <a:ea typeface="+mj-ea"/>
                          <a:cs typeface="Times New Roman" pitchFamily="18" charset="0"/>
                        </a:rPr>
                        <a:t>Accuracy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Accuracy = TP+TN/TP+FP+FN+TN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7879143"/>
                  </a:ext>
                </a:extLst>
              </a:tr>
              <a:tr h="285750">
                <a:tc>
                  <a:txBody>
                    <a:bodyPr/>
                    <a:lstStyle/>
                    <a:p>
                      <a:pPr algn="l"/>
                      <a:r>
                        <a:rPr kumimoji="0" lang="en-US" sz="1400" b="1" kern="1200" dirty="0">
                          <a:solidFill>
                            <a:schemeClr val="tx1"/>
                          </a:solidFill>
                          <a:latin typeface="Times New Roman" pitchFamily="18" charset="0"/>
                          <a:ea typeface="+mj-ea"/>
                          <a:cs typeface="Times New Roman" pitchFamily="18" charset="0"/>
                        </a:rPr>
                        <a:t>Sensitivity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SE= TP/TP+FN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380062"/>
                  </a:ext>
                </a:extLst>
              </a:tr>
              <a:tr h="502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a:solidFill>
                            <a:schemeClr val="tx1"/>
                          </a:solidFill>
                          <a:latin typeface="Times New Roman" pitchFamily="18" charset="0"/>
                          <a:ea typeface="+mj-ea"/>
                          <a:cs typeface="Times New Roman" pitchFamily="18" charset="0"/>
                        </a:rPr>
                        <a:t>Specificity</a:t>
                      </a:r>
                    </a:p>
                    <a:p>
                      <a:pPr algn="l"/>
                      <a:endParaRPr kumimoji="0" lang="en-US" sz="1400" b="1" kern="1200" dirty="0">
                        <a:solidFill>
                          <a:schemeClr val="tx1"/>
                        </a:solidFill>
                        <a:latin typeface="Times New Roman" pitchFamily="18" charset="0"/>
                        <a:ea typeface="+mj-ea"/>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SP= TN/TN+FP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417102"/>
                  </a:ext>
                </a:extLst>
              </a:tr>
              <a:tr h="937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a:solidFill>
                            <a:schemeClr val="tx1"/>
                          </a:solidFill>
                          <a:latin typeface="Times New Roman" pitchFamily="18" charset="0"/>
                          <a:ea typeface="+mj-ea"/>
                          <a:cs typeface="Times New Roman" pitchFamily="18" charset="0"/>
                        </a:rPr>
                        <a:t>The Jaccard Similarity</a:t>
                      </a:r>
                      <a:r>
                        <a:rPr kumimoji="0" lang="tr-TR" sz="1400" b="1" kern="1200" dirty="0">
                          <a:solidFill>
                            <a:schemeClr val="tx1"/>
                          </a:solidFill>
                          <a:latin typeface="Times New Roman" pitchFamily="18" charset="0"/>
                          <a:ea typeface="+mj-ea"/>
                          <a:cs typeface="Times New Roman" pitchFamily="18" charset="0"/>
                        </a:rPr>
                        <a:t> (IOU-</a:t>
                      </a:r>
                      <a:r>
                        <a:rPr kumimoji="0" lang="tr-TR" sz="1400" b="1" kern="1200" dirty="0" err="1">
                          <a:solidFill>
                            <a:schemeClr val="tx1"/>
                          </a:solidFill>
                          <a:latin typeface="Times New Roman" pitchFamily="18" charset="0"/>
                          <a:ea typeface="+mj-ea"/>
                          <a:cs typeface="Times New Roman" pitchFamily="18" charset="0"/>
                        </a:rPr>
                        <a:t>Intersection</a:t>
                      </a:r>
                      <a:r>
                        <a:rPr kumimoji="0" lang="tr-TR" sz="1400" b="1" kern="1200" dirty="0">
                          <a:solidFill>
                            <a:schemeClr val="tx1"/>
                          </a:solidFill>
                          <a:latin typeface="Times New Roman" pitchFamily="18" charset="0"/>
                          <a:ea typeface="+mj-ea"/>
                          <a:cs typeface="Times New Roman" pitchFamily="18" charset="0"/>
                        </a:rPr>
                        <a:t> </a:t>
                      </a:r>
                      <a:r>
                        <a:rPr kumimoji="0" lang="tr-TR" sz="1400" b="1" kern="1200" dirty="0" err="1">
                          <a:solidFill>
                            <a:schemeClr val="tx1"/>
                          </a:solidFill>
                          <a:latin typeface="Times New Roman" pitchFamily="18" charset="0"/>
                          <a:ea typeface="+mj-ea"/>
                          <a:cs typeface="Times New Roman" pitchFamily="18" charset="0"/>
                        </a:rPr>
                        <a:t>over</a:t>
                      </a:r>
                      <a:r>
                        <a:rPr kumimoji="0" lang="tr-TR" sz="1400" b="1" kern="1200" dirty="0">
                          <a:solidFill>
                            <a:schemeClr val="tx1"/>
                          </a:solidFill>
                          <a:latin typeface="Times New Roman" pitchFamily="18" charset="0"/>
                          <a:ea typeface="+mj-ea"/>
                          <a:cs typeface="Times New Roman" pitchFamily="18" charset="0"/>
                        </a:rPr>
                        <a:t> </a:t>
                      </a:r>
                      <a:r>
                        <a:rPr kumimoji="0" lang="tr-TR" sz="1400" b="1" kern="1200" dirty="0" err="1">
                          <a:solidFill>
                            <a:schemeClr val="tx1"/>
                          </a:solidFill>
                          <a:latin typeface="Times New Roman" pitchFamily="18" charset="0"/>
                          <a:ea typeface="+mj-ea"/>
                          <a:cs typeface="Times New Roman" pitchFamily="18" charset="0"/>
                        </a:rPr>
                        <a:t>Union</a:t>
                      </a:r>
                      <a:r>
                        <a:rPr kumimoji="0" lang="tr-TR" sz="1400" b="1" kern="1200" dirty="0">
                          <a:solidFill>
                            <a:schemeClr val="tx1"/>
                          </a:solidFill>
                          <a:latin typeface="Times New Roman" pitchFamily="18" charset="0"/>
                          <a:ea typeface="+mj-ea"/>
                          <a:cs typeface="Times New Roman" pitchFamily="18" charset="0"/>
                        </a:rPr>
                        <a:t>)</a:t>
                      </a:r>
                      <a:endParaRPr kumimoji="0" lang="en-US" sz="1400" b="1" kern="1200" dirty="0">
                        <a:solidFill>
                          <a:schemeClr val="tx1"/>
                        </a:solidFill>
                        <a:latin typeface="Times New Roman" pitchFamily="18" charset="0"/>
                        <a:ea typeface="+mj-ea"/>
                        <a:cs typeface="Times New Roman" pitchFamily="18" charset="0"/>
                      </a:endParaRPr>
                    </a:p>
                    <a:p>
                      <a:pPr algn="l"/>
                      <a:endParaRPr kumimoji="0" lang="en-US" sz="1400" b="1" kern="1200" dirty="0">
                        <a:solidFill>
                          <a:schemeClr val="tx1"/>
                        </a:solidFill>
                        <a:latin typeface="Times New Roman" pitchFamily="18" charset="0"/>
                        <a:ea typeface="+mj-ea"/>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 J ( A , B ) = | A ∩ B | / | A ∪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solidFill>
                            <a:schemeClr val="tx1"/>
                          </a:solidFill>
                          <a:latin typeface="Times New Roman" pitchFamily="18" charset="0"/>
                          <a:ea typeface="+mn-ea"/>
                          <a:cs typeface="Times New Roman" pitchFamily="18" charset="0"/>
                        </a:rPr>
                        <a:t>JAC           = TP/</a:t>
                      </a:r>
                      <a:r>
                        <a:rPr kumimoji="0" lang="tr-TR" sz="1400" kern="1200" dirty="0">
                          <a:solidFill>
                            <a:schemeClr val="tx1"/>
                          </a:solidFill>
                          <a:latin typeface="Times New Roman" pitchFamily="18" charset="0"/>
                          <a:ea typeface="+mn-ea"/>
                          <a:cs typeface="Times New Roman" pitchFamily="18" charset="0"/>
                        </a:rPr>
                        <a:t>(</a:t>
                      </a:r>
                      <a:r>
                        <a:rPr kumimoji="0" lang="en-US" sz="1400" kern="1200" dirty="0">
                          <a:solidFill>
                            <a:schemeClr val="tx1"/>
                          </a:solidFill>
                          <a:latin typeface="Times New Roman" pitchFamily="18" charset="0"/>
                          <a:ea typeface="+mn-ea"/>
                          <a:cs typeface="Times New Roman" pitchFamily="18" charset="0"/>
                        </a:rPr>
                        <a:t>TP+FP+FN</a:t>
                      </a:r>
                      <a:r>
                        <a:rPr kumimoji="0" lang="tr-TR" sz="1400" kern="1200">
                          <a:solidFill>
                            <a:schemeClr val="tx1"/>
                          </a:solidFill>
                          <a:latin typeface="Times New Roman" pitchFamily="18" charset="0"/>
                          <a:ea typeface="+mn-ea"/>
                          <a:cs typeface="Times New Roman" pitchFamily="18" charset="0"/>
                        </a:rPr>
                        <a:t>)</a:t>
                      </a:r>
                      <a:endParaRPr kumimoji="0" lang="en-US" sz="1400" kern="1200" dirty="0">
                        <a:solidFill>
                          <a:schemeClr val="tx1"/>
                        </a:solidFill>
                        <a:latin typeface="Times New Roman" pitchFamily="18" charset="0"/>
                        <a:ea typeface="+mn-ea"/>
                        <a:cs typeface="Times New Roman" pitchFamily="18" charset="0"/>
                      </a:endParaRPr>
                    </a:p>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∣A∩B∣, </a:t>
                      </a:r>
                      <a:r>
                        <a:rPr kumimoji="0" lang="en-US" sz="1400" kern="1200" dirty="0" err="1">
                          <a:solidFill>
                            <a:schemeClr val="tx1"/>
                          </a:solidFill>
                          <a:latin typeface="Times New Roman" pitchFamily="18" charset="0"/>
                          <a:ea typeface="+mj-ea"/>
                          <a:cs typeface="Times New Roman" pitchFamily="18" charset="0"/>
                        </a:rPr>
                        <a:t>iki</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kümenin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kesişim</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kümesinin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eleman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sayısını</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temsil</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eder</a:t>
                      </a:r>
                      <a:r>
                        <a:rPr kumimoji="0" lang="en-US" sz="1400" kern="1200" dirty="0">
                          <a:solidFill>
                            <a:schemeClr val="tx1"/>
                          </a:solidFill>
                          <a:latin typeface="Times New Roman" pitchFamily="18" charset="0"/>
                          <a:ea typeface="+mj-ea"/>
                          <a:cs typeface="Times New Roman" pitchFamily="18" charset="0"/>
                        </a:rPr>
                        <a:t>.</a:t>
                      </a:r>
                    </a:p>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∣A∪B∣, </a:t>
                      </a:r>
                      <a:r>
                        <a:rPr kumimoji="0" lang="en-US" sz="1400" kern="1200" dirty="0" err="1">
                          <a:solidFill>
                            <a:schemeClr val="tx1"/>
                          </a:solidFill>
                          <a:latin typeface="Times New Roman" pitchFamily="18" charset="0"/>
                          <a:ea typeface="+mj-ea"/>
                          <a:cs typeface="Times New Roman" pitchFamily="18" charset="0"/>
                        </a:rPr>
                        <a:t>iki</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kümenin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birleşim</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kümesinin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eleman</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sayısını</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temsil</a:t>
                      </a:r>
                      <a:r>
                        <a:rPr kumimoji="0" lang="en-US" sz="1400" kern="1200" dirty="0">
                          <a:solidFill>
                            <a:schemeClr val="tx1"/>
                          </a:solidFill>
                          <a:latin typeface="Times New Roman" pitchFamily="18" charset="0"/>
                          <a:ea typeface="+mj-ea"/>
                          <a:cs typeface="Times New Roman" pitchFamily="18" charset="0"/>
                        </a:rPr>
                        <a:t> </a:t>
                      </a:r>
                      <a:r>
                        <a:rPr kumimoji="0" lang="en-US" sz="1400" kern="1200" dirty="0" err="1">
                          <a:solidFill>
                            <a:schemeClr val="tx1"/>
                          </a:solidFill>
                          <a:latin typeface="Times New Roman" pitchFamily="18" charset="0"/>
                          <a:ea typeface="+mj-ea"/>
                          <a:cs typeface="Times New Roman" pitchFamily="18" charset="0"/>
                        </a:rPr>
                        <a:t>eder</a:t>
                      </a:r>
                      <a:r>
                        <a:rPr kumimoji="0" lang="en-US" sz="1400" kern="1200" dirty="0">
                          <a:solidFill>
                            <a:schemeClr val="tx1"/>
                          </a:solidFill>
                          <a:latin typeface="Times New Roman" pitchFamily="18" charset="0"/>
                          <a:ea typeface="+mj-ea"/>
                          <a:cs typeface="Times New Roman" pitchFamily="18" charset="0"/>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9986925"/>
                  </a:ext>
                </a:extLst>
              </a:tr>
              <a:tr h="937260">
                <a:tc>
                  <a:txBody>
                    <a:bodyPr/>
                    <a:lstStyle/>
                    <a:p>
                      <a:pPr algn="l"/>
                      <a:r>
                        <a:rPr kumimoji="0" lang="en-US" sz="1400" b="1" kern="1200" dirty="0">
                          <a:solidFill>
                            <a:schemeClr val="tx1"/>
                          </a:solidFill>
                          <a:latin typeface="Times New Roman" pitchFamily="18" charset="0"/>
                          <a:ea typeface="+mj-ea"/>
                          <a:cs typeface="Times New Roman" pitchFamily="18" charset="0"/>
                        </a:rPr>
                        <a:t>Dice coefficient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tr-TR" sz="1400" i="1" kern="1200" dirty="0">
                          <a:solidFill>
                            <a:schemeClr val="tx1"/>
                          </a:solidFill>
                          <a:effectLst/>
                          <a:latin typeface="Times New Roman" panose="02020603050405020304" pitchFamily="18" charset="0"/>
                          <a:ea typeface="+mn-ea"/>
                          <a:cs typeface="Times New Roman" panose="02020603050405020304" pitchFamily="18" charset="0"/>
                        </a:rPr>
                        <a:t>D(A,B)</a:t>
                      </a:r>
                      <a:r>
                        <a:rPr lang="tr-TR" sz="1400" dirty="0">
                          <a:effectLst/>
                          <a:latin typeface="Times New Roman" panose="02020603050405020304" pitchFamily="18" charset="0"/>
                          <a:cs typeface="Times New Roman" panose="02020603050405020304" pitchFamily="18" charset="0"/>
                        </a:rPr>
                        <a:t>=</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2×∣</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A</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B</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A</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B</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b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br>
                      <a:r>
                        <a:rPr kumimoji="0" lang="en-US" sz="1400" kern="1200" dirty="0" err="1">
                          <a:solidFill>
                            <a:schemeClr val="tx1"/>
                          </a:solidFill>
                          <a:latin typeface="Times New Roman" pitchFamily="18" charset="0"/>
                          <a:ea typeface="+mn-ea"/>
                          <a:cs typeface="Times New Roman" pitchFamily="18" charset="0"/>
                        </a:rPr>
                        <a:t>Dic</a:t>
                      </a:r>
                      <a:r>
                        <a:rPr kumimoji="0" lang="en-US" sz="1400" kern="1200" dirty="0">
                          <a:solidFill>
                            <a:schemeClr val="tx1"/>
                          </a:solidFill>
                          <a:latin typeface="Times New Roman" pitchFamily="18" charset="0"/>
                          <a:ea typeface="+mn-ea"/>
                          <a:cs typeface="Times New Roman" pitchFamily="18" charset="0"/>
                        </a:rPr>
                        <a:t>= 2TP/</a:t>
                      </a:r>
                      <a:r>
                        <a:rPr kumimoji="0" lang="tr-TR" sz="1400" kern="1200" dirty="0">
                          <a:solidFill>
                            <a:schemeClr val="tx1"/>
                          </a:solidFill>
                          <a:latin typeface="Times New Roman" pitchFamily="18" charset="0"/>
                          <a:ea typeface="+mn-ea"/>
                          <a:cs typeface="Times New Roman" pitchFamily="18" charset="0"/>
                        </a:rPr>
                        <a:t>(</a:t>
                      </a:r>
                      <a:r>
                        <a:rPr kumimoji="0" lang="en-US" sz="1400" kern="1200" dirty="0">
                          <a:solidFill>
                            <a:schemeClr val="tx1"/>
                          </a:solidFill>
                          <a:latin typeface="Times New Roman" pitchFamily="18" charset="0"/>
                          <a:ea typeface="+mn-ea"/>
                          <a:cs typeface="Times New Roman" pitchFamily="18" charset="0"/>
                        </a:rPr>
                        <a:t>2TP+FP+FN</a:t>
                      </a:r>
                      <a:r>
                        <a:rPr kumimoji="0" lang="tr-TR" sz="1400" kern="1200" dirty="0">
                          <a:solidFill>
                            <a:schemeClr val="tx1"/>
                          </a:solidFill>
                          <a:latin typeface="Times New Roman" pitchFamily="18" charset="0"/>
                          <a:ea typeface="+mn-ea"/>
                          <a:cs typeface="Times New Roman" pitchFamily="18" charset="0"/>
                        </a:rPr>
                        <a:t>)</a:t>
                      </a:r>
                    </a:p>
                    <a:p>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A</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B</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 iki kümenin kesişim kümesinin eleman sayısını temsil eder.</a:t>
                      </a:r>
                    </a:p>
                    <a:p>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A</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 ve ∣</a:t>
                      </a:r>
                      <a:r>
                        <a:rPr kumimoji="0" lang="tr-TR" sz="1400" b="0" i="1" kern="1200" dirty="0">
                          <a:solidFill>
                            <a:schemeClr val="tx1"/>
                          </a:solidFill>
                          <a:effectLst/>
                          <a:latin typeface="Times New Roman" panose="02020603050405020304" pitchFamily="18" charset="0"/>
                          <a:ea typeface="+mn-ea"/>
                          <a:cs typeface="Times New Roman" panose="02020603050405020304" pitchFamily="18" charset="0"/>
                        </a:rPr>
                        <a:t>B</a:t>
                      </a:r>
                      <a:r>
                        <a:rPr kumimoji="0" lang="tr-TR" sz="1400" b="0" i="0" kern="1200" dirty="0">
                          <a:solidFill>
                            <a:schemeClr val="tx1"/>
                          </a:solidFill>
                          <a:effectLst/>
                          <a:latin typeface="Times New Roman" panose="02020603050405020304" pitchFamily="18" charset="0"/>
                          <a:ea typeface="+mn-ea"/>
                          <a:cs typeface="Times New Roman" panose="02020603050405020304" pitchFamily="18" charset="0"/>
                        </a:rPr>
                        <a:t>∣, sırasıyla A ve B kümesinin eleman sayılarını temsil eder.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5233669"/>
                  </a:ext>
                </a:extLst>
              </a:tr>
            </a:tbl>
          </a:graphicData>
        </a:graphic>
      </p:graphicFrame>
      <p:graphicFrame>
        <p:nvGraphicFramePr>
          <p:cNvPr id="5" name="Tablo 4"/>
          <p:cNvGraphicFramePr>
            <a:graphicFrameLocks noGrp="1"/>
          </p:cNvGraphicFramePr>
          <p:nvPr>
            <p:extLst>
              <p:ext uri="{D42A27DB-BD31-4B8C-83A1-F6EECF244321}">
                <p14:modId xmlns:p14="http://schemas.microsoft.com/office/powerpoint/2010/main" val="86075467"/>
              </p:ext>
            </p:extLst>
          </p:nvPr>
        </p:nvGraphicFramePr>
        <p:xfrm>
          <a:off x="502040" y="4094255"/>
          <a:ext cx="7829553" cy="869996"/>
        </p:xfrm>
        <a:graphic>
          <a:graphicData uri="http://schemas.openxmlformats.org/drawingml/2006/table">
            <a:tbl>
              <a:tblPr firstRow="1" bandRow="1">
                <a:tableStyleId>{2D5ABB26-0587-4C30-8999-92F81FD0307C}</a:tableStyleId>
              </a:tblPr>
              <a:tblGrid>
                <a:gridCol w="2672862">
                  <a:extLst>
                    <a:ext uri="{9D8B030D-6E8A-4147-A177-3AD203B41FA5}">
                      <a16:colId xmlns:a16="http://schemas.microsoft.com/office/drawing/2014/main" val="1550730937"/>
                    </a:ext>
                  </a:extLst>
                </a:gridCol>
                <a:gridCol w="5156691">
                  <a:extLst>
                    <a:ext uri="{9D8B030D-6E8A-4147-A177-3AD203B41FA5}">
                      <a16:colId xmlns:a16="http://schemas.microsoft.com/office/drawing/2014/main" val="4172224211"/>
                    </a:ext>
                  </a:extLst>
                </a:gridCol>
              </a:tblGrid>
              <a:tr h="285750">
                <a:tc>
                  <a:txBody>
                    <a:bodyPr/>
                    <a:lstStyle/>
                    <a:p>
                      <a:pPr algn="l"/>
                      <a:r>
                        <a:rPr kumimoji="0" lang="en-US" sz="1400" b="1" kern="1200" dirty="0">
                          <a:solidFill>
                            <a:schemeClr val="tx1"/>
                          </a:solidFill>
                          <a:latin typeface="Times New Roman" pitchFamily="18" charset="0"/>
                          <a:ea typeface="+mj-ea"/>
                          <a:cs typeface="Times New Roman" pitchFamily="18" charset="0"/>
                        </a:rPr>
                        <a:t>Precision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Precision = TP/TP+FP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134744"/>
                  </a:ext>
                </a:extLst>
              </a:tr>
              <a:tr h="285750">
                <a:tc>
                  <a:txBody>
                    <a:bodyPr/>
                    <a:lstStyle/>
                    <a:p>
                      <a:pPr algn="l"/>
                      <a:r>
                        <a:rPr kumimoji="0" lang="en-US" sz="1400" b="1" kern="1200" dirty="0">
                          <a:solidFill>
                            <a:schemeClr val="tx1"/>
                          </a:solidFill>
                          <a:latin typeface="Times New Roman" pitchFamily="18" charset="0"/>
                          <a:ea typeface="+mj-ea"/>
                          <a:cs typeface="Times New Roman" pitchFamily="18" charset="0"/>
                        </a:rPr>
                        <a:t>Recall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solidFill>
                            <a:schemeClr val="tx1"/>
                          </a:solidFill>
                          <a:latin typeface="Times New Roman" pitchFamily="18" charset="0"/>
                          <a:ea typeface="+mj-ea"/>
                          <a:cs typeface="Times New Roman" pitchFamily="18" charset="0"/>
                        </a:rPr>
                        <a:t>Recall = TP/TP+FN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998399"/>
                  </a:ext>
                </a:extLst>
              </a:tr>
              <a:tr h="298496">
                <a:tc>
                  <a:txBody>
                    <a:bodyPr/>
                    <a:lstStyle/>
                    <a:p>
                      <a:pPr algn="l"/>
                      <a:r>
                        <a:rPr kumimoji="0" lang="en-US" sz="1400" b="1" kern="1200" dirty="0">
                          <a:solidFill>
                            <a:schemeClr val="tx1"/>
                          </a:solidFill>
                          <a:latin typeface="Times New Roman" pitchFamily="18" charset="0"/>
                          <a:ea typeface="+mj-ea"/>
                          <a:cs typeface="Times New Roman" pitchFamily="18" charset="0"/>
                        </a:rPr>
                        <a:t>F1 score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r>
                        <a:rPr kumimoji="0" lang="en-US" sz="1400" kern="1200" dirty="0">
                          <a:solidFill>
                            <a:schemeClr val="tx1"/>
                          </a:solidFill>
                          <a:latin typeface="Times New Roman" pitchFamily="18" charset="0"/>
                          <a:ea typeface="+mj-ea"/>
                          <a:cs typeface="Times New Roman" pitchFamily="18" charset="0"/>
                        </a:rPr>
                        <a:t>F1 Score = 2*(Recall * Precision) / (Recall + Precision)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3673881"/>
                  </a:ext>
                </a:extLst>
              </a:tr>
            </a:tbl>
          </a:graphicData>
        </a:graphic>
      </p:graphicFrame>
    </p:spTree>
    <p:extLst>
      <p:ext uri="{BB962C8B-B14F-4D97-AF65-F5344CB8AC3E}">
        <p14:creationId xmlns:p14="http://schemas.microsoft.com/office/powerpoint/2010/main" val="113170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5" name="Dikdörtgen 4"/>
          <p:cNvSpPr/>
          <p:nvPr/>
        </p:nvSpPr>
        <p:spPr>
          <a:xfrm>
            <a:off x="318051" y="604102"/>
            <a:ext cx="7296133" cy="369332"/>
          </a:xfrm>
          <a:prstGeom prst="rect">
            <a:avLst/>
          </a:prstGeom>
        </p:spPr>
        <p:txBody>
          <a:bodyPr wrap="square">
            <a:spAutoFit/>
          </a:bodyPr>
          <a:lstStyle/>
          <a:p>
            <a:pPr marL="285750" indent="-285750" algn="just">
              <a:lnSpc>
                <a:spcPct val="100000"/>
              </a:lnSpc>
              <a:spcAft>
                <a:spcPts val="600"/>
              </a:spcAft>
              <a:buFont typeface="Arial" panose="020B0604020202020204" pitchFamily="34" charset="0"/>
              <a:buChar char="•"/>
            </a:pPr>
            <a:r>
              <a:rPr lang="tr-TR" dirty="0">
                <a:latin typeface="Calibri" panose="020F0502020204030204" pitchFamily="34" charset="0"/>
                <a:cs typeface="Calibri" panose="020F0502020204030204" pitchFamily="34" charset="0"/>
              </a:rPr>
              <a:t>Kodu çalıştırmadan önce </a:t>
            </a:r>
            <a:r>
              <a:rPr lang="tr-TR" dirty="0" err="1">
                <a:latin typeface="Calibri" panose="020F0502020204030204" pitchFamily="34" charset="0"/>
                <a:cs typeface="Calibri" panose="020F0502020204030204" pitchFamily="34" charset="0"/>
              </a:rPr>
              <a:t>detect</a:t>
            </a:r>
            <a:r>
              <a:rPr lang="tr-TR" dirty="0">
                <a:latin typeface="Calibri" panose="020F0502020204030204" pitchFamily="34" charset="0"/>
                <a:cs typeface="Calibri" panose="020F0502020204030204" pitchFamily="34" charset="0"/>
              </a:rPr>
              <a:t> klasörünün içindekileri silin.</a:t>
            </a:r>
          </a:p>
        </p:txBody>
      </p:sp>
      <p:pic>
        <p:nvPicPr>
          <p:cNvPr id="2" name="Resim 1"/>
          <p:cNvPicPr>
            <a:picLocks noChangeAspect="1"/>
          </p:cNvPicPr>
          <p:nvPr/>
        </p:nvPicPr>
        <p:blipFill>
          <a:blip r:embed="rId2"/>
          <a:stretch>
            <a:fillRect/>
          </a:stretch>
        </p:blipFill>
        <p:spPr>
          <a:xfrm>
            <a:off x="198783" y="973434"/>
            <a:ext cx="8095119" cy="4068000"/>
          </a:xfrm>
          <a:prstGeom prst="rect">
            <a:avLst/>
          </a:prstGeom>
        </p:spPr>
      </p:pic>
    </p:spTree>
    <p:extLst>
      <p:ext uri="{BB962C8B-B14F-4D97-AF65-F5344CB8AC3E}">
        <p14:creationId xmlns:p14="http://schemas.microsoft.com/office/powerpoint/2010/main" val="2856849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stretch>
            <a:fillRect/>
          </a:stretch>
        </p:blipFill>
        <p:spPr>
          <a:xfrm>
            <a:off x="474704" y="725277"/>
            <a:ext cx="7948349" cy="2156647"/>
          </a:xfrm>
          <a:prstGeom prst="rect">
            <a:avLst/>
          </a:prstGeom>
        </p:spPr>
      </p:pic>
      <p:pic>
        <p:nvPicPr>
          <p:cNvPr id="9" name="Resim 8"/>
          <p:cNvPicPr>
            <a:picLocks noChangeAspect="1"/>
          </p:cNvPicPr>
          <p:nvPr/>
        </p:nvPicPr>
        <p:blipFill>
          <a:blip r:embed="rId3"/>
          <a:stretch>
            <a:fillRect/>
          </a:stretch>
        </p:blipFill>
        <p:spPr>
          <a:xfrm>
            <a:off x="1746469" y="3112424"/>
            <a:ext cx="1860121" cy="1980000"/>
          </a:xfrm>
          <a:prstGeom prst="rect">
            <a:avLst/>
          </a:prstGeom>
        </p:spPr>
      </p:pic>
      <p:pic>
        <p:nvPicPr>
          <p:cNvPr id="10" name="Resim 9"/>
          <p:cNvPicPr>
            <a:picLocks noChangeAspect="1"/>
          </p:cNvPicPr>
          <p:nvPr/>
        </p:nvPicPr>
        <p:blipFill>
          <a:blip r:embed="rId4"/>
          <a:stretch>
            <a:fillRect/>
          </a:stretch>
        </p:blipFill>
        <p:spPr>
          <a:xfrm>
            <a:off x="3769576" y="3130424"/>
            <a:ext cx="1710864" cy="1944000"/>
          </a:xfrm>
          <a:prstGeom prst="rect">
            <a:avLst/>
          </a:prstGeom>
        </p:spPr>
      </p:pic>
    </p:spTree>
    <p:extLst>
      <p:ext uri="{BB962C8B-B14F-4D97-AF65-F5344CB8AC3E}">
        <p14:creationId xmlns:p14="http://schemas.microsoft.com/office/powerpoint/2010/main" val="2982789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33CA-80A1-EF46-03A1-9B79DC8D7A8E}"/>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9513B6DE-B330-E563-FC38-5E4D689022A3}"/>
              </a:ext>
            </a:extLst>
          </p:cNvPr>
          <p:cNvSpPr>
            <a:spLocks noGrp="1"/>
          </p:cNvSpPr>
          <p:nvPr>
            <p:ph type="title"/>
          </p:nvPr>
        </p:nvSpPr>
        <p:spPr>
          <a:xfrm>
            <a:off x="740389" y="118766"/>
            <a:ext cx="7228130" cy="485335"/>
          </a:xfrm>
        </p:spPr>
        <p:txBody>
          <a:bodyPr>
            <a:normAutofit/>
          </a:bodyPr>
          <a:lstStyle/>
          <a:p>
            <a:r>
              <a:rPr lang="tr-TR" sz="2000" dirty="0"/>
              <a:t>YOLO İle </a:t>
            </a:r>
            <a:r>
              <a:rPr lang="tr-TR" sz="2000" dirty="0" err="1"/>
              <a:t>PollyPoint</a:t>
            </a:r>
            <a:r>
              <a:rPr lang="tr-TR" sz="2000" dirty="0"/>
              <a:t> </a:t>
            </a:r>
            <a:r>
              <a:rPr lang="tr-TR" sz="2000" dirty="0" err="1"/>
              <a:t>Segmentation</a:t>
            </a:r>
            <a:endParaRPr lang="tr-TR" sz="2000" dirty="0"/>
          </a:p>
        </p:txBody>
      </p:sp>
      <p:sp>
        <p:nvSpPr>
          <p:cNvPr id="7" name="Unvan 2">
            <a:extLst>
              <a:ext uri="{FF2B5EF4-FFF2-40B4-BE49-F238E27FC236}">
                <a16:creationId xmlns:a16="http://schemas.microsoft.com/office/drawing/2014/main" id="{9223AF2D-702D-47C8-1AFF-33A5BECB1347}"/>
              </a:ext>
            </a:extLst>
          </p:cNvPr>
          <p:cNvSpPr txBox="1">
            <a:spLocks/>
          </p:cNvSpPr>
          <p:nvPr/>
        </p:nvSpPr>
        <p:spPr>
          <a:xfrm>
            <a:off x="198783" y="653339"/>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BE686B11-F279-2227-997F-984987CD997B}"/>
              </a:ext>
            </a:extLst>
          </p:cNvPr>
          <p:cNvSpPr txBox="1">
            <a:spLocks/>
          </p:cNvSpPr>
          <p:nvPr/>
        </p:nvSpPr>
        <p:spPr>
          <a:xfrm>
            <a:off x="263582" y="604101"/>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YOLO8 ile birlikte </a:t>
            </a:r>
            <a:r>
              <a:rPr lang="tr-TR" sz="1600" dirty="0" err="1">
                <a:latin typeface="Calibri" panose="020F0502020204030204" pitchFamily="34" charset="0"/>
                <a:cs typeface="Calibri" panose="020F0502020204030204" pitchFamily="34" charset="0"/>
              </a:rPr>
              <a:t>PollyPoint</a:t>
            </a:r>
            <a:r>
              <a:rPr lang="tr-TR" sz="1600" dirty="0">
                <a:latin typeface="Calibri" panose="020F0502020204030204" pitchFamily="34" charset="0"/>
                <a:cs typeface="Calibri" panose="020F0502020204030204" pitchFamily="34" charset="0"/>
              </a:rPr>
              <a:t> segmentasyon özelliği gelmiştir. </a:t>
            </a:r>
          </a:p>
          <a:p>
            <a:pPr marL="285750" indent="-285750" algn="just">
              <a:lnSpc>
                <a:spcPct val="130000"/>
              </a:lnSpc>
              <a:spcAft>
                <a:spcPts val="10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PollyPoint</a:t>
            </a:r>
            <a:r>
              <a:rPr lang="tr-TR" sz="1600" dirty="0">
                <a:latin typeface="Calibri" panose="020F0502020204030204" pitchFamily="34" charset="0"/>
                <a:cs typeface="Calibri" panose="020F0502020204030204" pitchFamily="34" charset="0"/>
              </a:rPr>
              <a:t> segmentasyon da tespit edilen ilgi bölgesi (ROI) 4 noktadan değil bir çok noktadan oluşur. Böylece bölge bir dikdörtgen şeklinde değil nesnenin kendi doğal görüntüsü ile tespit edilebilir. </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YOLOV11’de </a:t>
            </a:r>
            <a:r>
              <a:rPr lang="tr-TR" sz="1600" dirty="0" err="1">
                <a:latin typeface="Calibri" panose="020F0502020204030204" pitchFamily="34" charset="0"/>
                <a:cs typeface="Calibri" panose="020F0502020204030204" pitchFamily="34" charset="0"/>
              </a:rPr>
              <a:t>Polly</a:t>
            </a:r>
            <a:r>
              <a:rPr lang="tr-TR" sz="1600" dirty="0">
                <a:latin typeface="Calibri" panose="020F0502020204030204" pitchFamily="34" charset="0"/>
                <a:cs typeface="Calibri" panose="020F0502020204030204" pitchFamily="34" charset="0"/>
              </a:rPr>
              <a:t> Point segmentasyonu desteklemektedir.</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YOLOv11, YOLO (</a:t>
            </a:r>
            <a:r>
              <a:rPr lang="tr-TR" sz="1600" dirty="0" err="1">
                <a:latin typeface="Calibri" panose="020F0502020204030204" pitchFamily="34" charset="0"/>
                <a:cs typeface="Calibri" panose="020F0502020204030204" pitchFamily="34" charset="0"/>
              </a:rPr>
              <a:t>You</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Only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Look</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Once</a:t>
            </a:r>
            <a:r>
              <a:rPr lang="tr-TR" sz="1600" dirty="0">
                <a:latin typeface="Calibri" panose="020F0502020204030204" pitchFamily="34" charset="0"/>
                <a:cs typeface="Calibri" panose="020F0502020204030204" pitchFamily="34" charset="0"/>
              </a:rPr>
              <a:t>) serisinin en yeni versiyonudur. Bu sürüm, önceki sürümlerden farklı olarak, karmaşık nesne yapılarını daha iyi anlayabilmesi için </a:t>
            </a:r>
            <a:r>
              <a:rPr lang="tr-TR" sz="1600" b="1" dirty="0" err="1">
                <a:solidFill>
                  <a:srgbClr val="0070C0"/>
                </a:solidFill>
                <a:latin typeface="Calibri" panose="020F0502020204030204" pitchFamily="34" charset="0"/>
                <a:cs typeface="Calibri" panose="020F0502020204030204" pitchFamily="34" charset="0"/>
              </a:rPr>
              <a:t>transformer</a:t>
            </a:r>
            <a:r>
              <a:rPr lang="tr-TR" sz="1600" b="1" dirty="0">
                <a:solidFill>
                  <a:srgbClr val="0070C0"/>
                </a:solidFill>
                <a:latin typeface="Calibri" panose="020F0502020204030204" pitchFamily="34" charset="0"/>
                <a:cs typeface="Calibri" panose="020F0502020204030204" pitchFamily="34" charset="0"/>
              </a:rPr>
              <a:t> tabanlı bir omurga (</a:t>
            </a:r>
            <a:r>
              <a:rPr lang="tr-TR" sz="1600" b="1" dirty="0" err="1">
                <a:solidFill>
                  <a:srgbClr val="0070C0"/>
                </a:solidFill>
                <a:latin typeface="Calibri" panose="020F0502020204030204" pitchFamily="34" charset="0"/>
                <a:cs typeface="Calibri" panose="020F0502020204030204" pitchFamily="34" charset="0"/>
              </a:rPr>
              <a:t>backbone</a:t>
            </a:r>
            <a:r>
              <a:rPr lang="tr-TR" sz="1600" b="1" dirty="0">
                <a:solidFill>
                  <a:srgbClr val="0070C0"/>
                </a:solidFill>
                <a:latin typeface="Calibri" panose="020F0502020204030204" pitchFamily="34" charset="0"/>
                <a:cs typeface="Calibri" panose="020F0502020204030204" pitchFamily="34" charset="0"/>
              </a:rPr>
              <a:t>) ile donatılmıştır</a:t>
            </a:r>
            <a:r>
              <a:rPr lang="tr-TR" sz="1600" dirty="0">
                <a:latin typeface="Calibri" panose="020F0502020204030204" pitchFamily="34" charset="0"/>
                <a:cs typeface="Calibri" panose="020F0502020204030204" pitchFamily="34" charset="0"/>
              </a:rPr>
              <a:t> ve </a:t>
            </a:r>
            <a:r>
              <a:rPr lang="tr-TR" sz="1600" b="1" dirty="0">
                <a:solidFill>
                  <a:srgbClr val="0070C0"/>
                </a:solidFill>
                <a:latin typeface="Calibri" panose="020F0502020204030204" pitchFamily="34" charset="0"/>
                <a:cs typeface="Calibri" panose="020F0502020204030204" pitchFamily="34" charset="0"/>
              </a:rPr>
              <a:t>görüntünün karmaşıklığına uyum sağlayabilen dinamik bir başlık yapısı sunmaktadır</a:t>
            </a:r>
            <a:r>
              <a:rPr lang="tr-TR" sz="1600" dirty="0">
                <a:latin typeface="Calibri" panose="020F0502020204030204" pitchFamily="34" charset="0"/>
                <a:cs typeface="Calibri" panose="020F0502020204030204" pitchFamily="34" charset="0"/>
              </a:rPr>
              <a:t>. </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geliştirmeler, nesne tespit doğruluğunu artırırken aynı zamanda modelin hızını da optimize eder. </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YOLOv11, </a:t>
            </a:r>
            <a:r>
              <a:rPr lang="tr-TR" sz="1600" b="1" dirty="0">
                <a:solidFill>
                  <a:srgbClr val="0070C0"/>
                </a:solidFill>
                <a:latin typeface="Calibri" panose="020F0502020204030204" pitchFamily="34" charset="0"/>
                <a:cs typeface="Calibri" panose="020F0502020204030204" pitchFamily="34" charset="0"/>
              </a:rPr>
              <a:t>60 FPS (kare/saniye) hızında %61,5 ortalama doğruluk (</a:t>
            </a:r>
            <a:r>
              <a:rPr lang="tr-TR" sz="1600" b="1" dirty="0" err="1">
                <a:solidFill>
                  <a:srgbClr val="0070C0"/>
                </a:solidFill>
                <a:latin typeface="Calibri" panose="020F0502020204030204" pitchFamily="34" charset="0"/>
                <a:cs typeface="Calibri" panose="020F0502020204030204" pitchFamily="34" charset="0"/>
              </a:rPr>
              <a:t>mAP</a:t>
            </a:r>
            <a:r>
              <a:rPr lang="tr-TR" sz="1600" b="1" dirty="0">
                <a:solidFill>
                  <a:srgbClr val="0070C0"/>
                </a:solidFill>
                <a:latin typeface="Calibri" panose="020F0502020204030204" pitchFamily="34" charset="0"/>
                <a:cs typeface="Calibri" panose="020F0502020204030204" pitchFamily="34" charset="0"/>
              </a:rPr>
              <a:t>) sağlamaktadır ve yaklaşık 40 milyon parametre ile çalışır</a:t>
            </a:r>
            <a:r>
              <a:rPr lang="tr-TR" sz="1600" dirty="0">
                <a:latin typeface="Calibri" panose="020F0502020204030204" pitchFamily="34" charset="0"/>
                <a:cs typeface="Calibri" panose="020F0502020204030204" pitchFamily="34" charset="0"/>
              </a:rPr>
              <a:t>, bu da önceki YOLOv10 sürümünden daha hafif bir yapıya sahiptir.</a:t>
            </a:r>
          </a:p>
          <a:p>
            <a:pPr algn="just">
              <a:lnSpc>
                <a:spcPct val="130000"/>
              </a:lnSpc>
              <a:spcAft>
                <a:spcPts val="600"/>
              </a:spcAft>
            </a:pPr>
            <a:endParaRPr lang="tr-T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4804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0C990-B637-2E3F-D07C-3044B10AC82F}"/>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C6CD0807-516C-B90B-EC90-1724B96A843A}"/>
              </a:ext>
            </a:extLst>
          </p:cNvPr>
          <p:cNvSpPr>
            <a:spLocks noGrp="1"/>
          </p:cNvSpPr>
          <p:nvPr>
            <p:ph type="title"/>
          </p:nvPr>
        </p:nvSpPr>
        <p:spPr>
          <a:xfrm>
            <a:off x="740389" y="118766"/>
            <a:ext cx="7228130" cy="485335"/>
          </a:xfrm>
        </p:spPr>
        <p:txBody>
          <a:bodyPr>
            <a:normAutofit/>
          </a:bodyPr>
          <a:lstStyle/>
          <a:p>
            <a:r>
              <a:rPr lang="tr-TR" sz="2000" dirty="0"/>
              <a:t>YOLO İle </a:t>
            </a:r>
            <a:r>
              <a:rPr lang="tr-TR" sz="2000" dirty="0" err="1"/>
              <a:t>PollyPoint</a:t>
            </a:r>
            <a:r>
              <a:rPr lang="tr-TR" sz="2000" dirty="0"/>
              <a:t> </a:t>
            </a:r>
            <a:r>
              <a:rPr lang="tr-TR" sz="2000" dirty="0" err="1"/>
              <a:t>Segmentation</a:t>
            </a:r>
            <a:endParaRPr lang="tr-TR" sz="2000" dirty="0"/>
          </a:p>
        </p:txBody>
      </p:sp>
      <p:sp>
        <p:nvSpPr>
          <p:cNvPr id="7" name="Unvan 2">
            <a:extLst>
              <a:ext uri="{FF2B5EF4-FFF2-40B4-BE49-F238E27FC236}">
                <a16:creationId xmlns:a16="http://schemas.microsoft.com/office/drawing/2014/main" id="{5EDA4748-A370-07A6-552D-E5BAECC0C968}"/>
              </a:ext>
            </a:extLst>
          </p:cNvPr>
          <p:cNvSpPr txBox="1">
            <a:spLocks/>
          </p:cNvSpPr>
          <p:nvPr/>
        </p:nvSpPr>
        <p:spPr>
          <a:xfrm>
            <a:off x="198783" y="653339"/>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AB750E23-40A0-7B2E-DF9A-D5F9143B21AA}"/>
              </a:ext>
            </a:extLst>
          </p:cNvPr>
          <p:cNvSpPr txBox="1">
            <a:spLocks/>
          </p:cNvSpPr>
          <p:nvPr/>
        </p:nvSpPr>
        <p:spPr>
          <a:xfrm>
            <a:off x="318365" y="498593"/>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600"/>
              </a:spcAft>
              <a:buFont typeface="Arial" panose="020B0604020202020204" pitchFamily="34" charset="0"/>
              <a:buChar char="•"/>
            </a:pPr>
            <a:r>
              <a:rPr lang="tr-TR" sz="1600" b="1" dirty="0">
                <a:solidFill>
                  <a:srgbClr val="0070C0"/>
                </a:solidFill>
                <a:latin typeface="Calibri" panose="020F0502020204030204" pitchFamily="34" charset="0"/>
                <a:cs typeface="Calibri" panose="020F0502020204030204" pitchFamily="34" charset="0"/>
              </a:rPr>
              <a:t>YOLOV11’in Çok Yönlü Görevleri: </a:t>
            </a:r>
            <a:r>
              <a:rPr lang="tr-TR" sz="1600" dirty="0">
                <a:latin typeface="Calibri" panose="020F0502020204030204" pitchFamily="34" charset="0"/>
                <a:cs typeface="Calibri" panose="020F0502020204030204" pitchFamily="34" charset="0"/>
              </a:rPr>
              <a:t>YOLOv11 yalnızca nesne algılama ile sınırlı kalmaz; aynı zamanda </a:t>
            </a:r>
            <a:r>
              <a:rPr lang="tr-TR" sz="1600" b="1" dirty="0">
                <a:solidFill>
                  <a:srgbClr val="0070C0"/>
                </a:solidFill>
                <a:latin typeface="Calibri" panose="020F0502020204030204" pitchFamily="34" charset="0"/>
                <a:cs typeface="Calibri" panose="020F0502020204030204" pitchFamily="34" charset="0"/>
              </a:rPr>
              <a:t>segmentasyon, poz tahmini ve yönelimli nesne tespiti (OBB) </a:t>
            </a:r>
            <a:r>
              <a:rPr lang="tr-TR" sz="1600" dirty="0">
                <a:latin typeface="Calibri" panose="020F0502020204030204" pitchFamily="34" charset="0"/>
                <a:cs typeface="Calibri" panose="020F0502020204030204" pitchFamily="34" charset="0"/>
              </a:rPr>
              <a:t>gibi farklı görevleri de gerçekleştirebilir. </a:t>
            </a:r>
          </a:p>
          <a:p>
            <a:pPr marL="285750" indent="-285750" algn="just">
              <a:lnSpc>
                <a:spcPct val="13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döndürülmüş nesneleri açısal olarak daha doğru bir şekilde tespit etmeyi mümkün kılar.</a:t>
            </a:r>
          </a:p>
          <a:p>
            <a:pPr marL="285750" indent="-285750" algn="just">
              <a:lnSpc>
                <a:spcPct val="13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özellikleri sayesinde YOLOv11; otonom sürüş, medikal görüntüleme, perakende, robotik gibi alanlarda hız ve doğruluğu sayesinde yoğun olarak tercih edilmektedir. </a:t>
            </a:r>
          </a:p>
          <a:p>
            <a:pPr marL="285750" indent="-285750" algn="just">
              <a:lnSpc>
                <a:spcPct val="13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Daha ayrıntılı kullanım bilgileri için (Https://docs.ultralytics.com/tasks/) göz atabilirsiniz.</a:t>
            </a:r>
          </a:p>
          <a:p>
            <a:pPr algn="just">
              <a:lnSpc>
                <a:spcPct val="130000"/>
              </a:lnSpc>
              <a:spcAft>
                <a:spcPts val="600"/>
              </a:spcAft>
            </a:pPr>
            <a:endParaRPr lang="tr-TR" sz="14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27BD8793-C645-78AB-ACB9-0E5969CC8B39}"/>
              </a:ext>
            </a:extLst>
          </p:cNvPr>
          <p:cNvPicPr>
            <a:picLocks noChangeAspect="1"/>
          </p:cNvPicPr>
          <p:nvPr/>
        </p:nvPicPr>
        <p:blipFill>
          <a:blip r:embed="rId2"/>
          <a:stretch>
            <a:fillRect/>
          </a:stretch>
        </p:blipFill>
        <p:spPr>
          <a:xfrm>
            <a:off x="0" y="2571750"/>
            <a:ext cx="9000000" cy="2453853"/>
          </a:xfrm>
          <a:prstGeom prst="rect">
            <a:avLst/>
          </a:prstGeom>
        </p:spPr>
      </p:pic>
    </p:spTree>
    <p:extLst>
      <p:ext uri="{BB962C8B-B14F-4D97-AF65-F5344CB8AC3E}">
        <p14:creationId xmlns:p14="http://schemas.microsoft.com/office/powerpoint/2010/main" val="3166694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0C63E-A979-D68B-5616-29C0FC06381A}"/>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888425A8-DBC7-F886-FA99-5BC69B8B6D8C}"/>
              </a:ext>
            </a:extLst>
          </p:cNvPr>
          <p:cNvSpPr>
            <a:spLocks noGrp="1"/>
          </p:cNvSpPr>
          <p:nvPr>
            <p:ph type="title"/>
          </p:nvPr>
        </p:nvSpPr>
        <p:spPr>
          <a:xfrm>
            <a:off x="740389" y="118766"/>
            <a:ext cx="7228130" cy="485335"/>
          </a:xfrm>
        </p:spPr>
        <p:txBody>
          <a:bodyPr>
            <a:normAutofit/>
          </a:bodyPr>
          <a:lstStyle/>
          <a:p>
            <a:r>
              <a:rPr lang="tr-TR" sz="2000" dirty="0"/>
              <a:t>YOLO İle </a:t>
            </a:r>
            <a:r>
              <a:rPr lang="tr-TR" sz="2000" dirty="0" err="1"/>
              <a:t>PollyPoint</a:t>
            </a:r>
            <a:r>
              <a:rPr lang="tr-TR" sz="2000" dirty="0"/>
              <a:t> </a:t>
            </a:r>
            <a:r>
              <a:rPr lang="tr-TR" sz="2000" dirty="0" err="1"/>
              <a:t>Segmentation</a:t>
            </a:r>
            <a:endParaRPr lang="tr-TR" sz="2000" dirty="0"/>
          </a:p>
        </p:txBody>
      </p:sp>
      <p:sp>
        <p:nvSpPr>
          <p:cNvPr id="7" name="Unvan 2">
            <a:extLst>
              <a:ext uri="{FF2B5EF4-FFF2-40B4-BE49-F238E27FC236}">
                <a16:creationId xmlns:a16="http://schemas.microsoft.com/office/drawing/2014/main" id="{E53E5436-3E87-89F5-C4E3-8E9CD6E80D40}"/>
              </a:ext>
            </a:extLst>
          </p:cNvPr>
          <p:cNvSpPr txBox="1">
            <a:spLocks/>
          </p:cNvSpPr>
          <p:nvPr/>
        </p:nvSpPr>
        <p:spPr>
          <a:xfrm>
            <a:off x="198783" y="653339"/>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95A4749D-F010-2BDC-EFBC-0EA560E16963}"/>
              </a:ext>
            </a:extLst>
          </p:cNvPr>
          <p:cNvSpPr txBox="1">
            <a:spLocks/>
          </p:cNvSpPr>
          <p:nvPr/>
        </p:nvSpPr>
        <p:spPr>
          <a:xfrm>
            <a:off x="318365" y="498593"/>
            <a:ext cx="8681635" cy="420001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600"/>
              </a:spcAft>
              <a:buFont typeface="Arial" panose="020B0604020202020204" pitchFamily="34" charset="0"/>
              <a:buChar char="•"/>
            </a:pPr>
            <a:r>
              <a:rPr lang="tr-TR" sz="1400" b="1">
                <a:solidFill>
                  <a:srgbClr val="0070C0"/>
                </a:solidFill>
                <a:latin typeface="Calibri" panose="020F0502020204030204" pitchFamily="34" charset="0"/>
                <a:cs typeface="Calibri" panose="020F0502020204030204" pitchFamily="34" charset="0"/>
              </a:rPr>
              <a:t>Yönelimli Nesne Tespiti (OBB - Oriented Bounding Box), </a:t>
            </a:r>
            <a:r>
              <a:rPr lang="tr-TR" sz="1400">
                <a:latin typeface="Calibri" panose="020F0502020204030204" pitchFamily="34" charset="0"/>
                <a:cs typeface="Calibri" panose="020F0502020204030204" pitchFamily="34" charset="0"/>
              </a:rPr>
              <a:t>geleneksel dikdörtgen sınırlayıcı kutular yerine, nesnelerin yönelim bilgilerini de dikkate alarak döndürülmüş kutularla nesne tespiti yapmayı sağlar. </a:t>
            </a:r>
          </a:p>
          <a:p>
            <a:pPr marL="285750" indent="-285750" algn="just">
              <a:lnSpc>
                <a:spcPct val="130000"/>
              </a:lnSpc>
              <a:spcAft>
                <a:spcPts val="600"/>
              </a:spcAft>
              <a:buFont typeface="Arial" panose="020B0604020202020204" pitchFamily="34" charset="0"/>
              <a:buChar char="•"/>
            </a:pPr>
            <a:r>
              <a:rPr lang="tr-TR" sz="1400">
                <a:latin typeface="Calibri" panose="020F0502020204030204" pitchFamily="34" charset="0"/>
                <a:cs typeface="Calibri" panose="020F0502020204030204" pitchFamily="34" charset="0"/>
              </a:rPr>
              <a:t>OBB, nesneleri </a:t>
            </a:r>
            <a:r>
              <a:rPr lang="tr-TR" sz="1400" b="1">
                <a:latin typeface="Calibri" panose="020F0502020204030204" pitchFamily="34" charset="0"/>
                <a:cs typeface="Calibri" panose="020F0502020204030204" pitchFamily="34" charset="0"/>
              </a:rPr>
              <a:t>döndürülmüş dikdörtgenlerle çevreleyerek, geleneksel yatay sınırlayıcı kutularla yapılamayan detaylı tespitleri mümkün kılar</a:t>
            </a:r>
            <a:r>
              <a:rPr lang="tr-TR" sz="1400">
                <a:latin typeface="Calibri" panose="020F0502020204030204" pitchFamily="34" charset="0"/>
                <a:cs typeface="Calibri" panose="020F0502020204030204" pitchFamily="34" charset="0"/>
              </a:rPr>
              <a:t>. Bu, daha yüksek doğrulukla nesne sınıflandırma ve konumlandırma sağlar.</a:t>
            </a:r>
          </a:p>
          <a:p>
            <a:pPr marL="285750" indent="-285750" algn="just">
              <a:lnSpc>
                <a:spcPct val="130000"/>
              </a:lnSpc>
              <a:spcAft>
                <a:spcPts val="600"/>
              </a:spcAft>
              <a:buFont typeface="Arial" panose="020B0604020202020204" pitchFamily="34" charset="0"/>
              <a:buChar char="•"/>
            </a:pPr>
            <a:r>
              <a:rPr lang="tr-TR" sz="1400">
                <a:latin typeface="Calibri" panose="020F0502020204030204" pitchFamily="34" charset="0"/>
                <a:cs typeface="Calibri" panose="020F0502020204030204" pitchFamily="34" charset="0"/>
              </a:rPr>
              <a:t>Bu, özellikle dikdörtgen sınırlayıcı kutularla tespit edilemeyen eğik, döndürülmüş ya da belirli bir açıda duran nesneleri daha doğru bir şekilde yakalamak için geliştirilmiştir.</a:t>
            </a:r>
          </a:p>
          <a:p>
            <a:pPr marL="285750" indent="-285750" algn="just">
              <a:lnSpc>
                <a:spcPct val="130000"/>
              </a:lnSpc>
              <a:spcAft>
                <a:spcPts val="600"/>
              </a:spcAft>
              <a:buFont typeface="Arial" panose="020B0604020202020204" pitchFamily="34" charset="0"/>
              <a:buChar char="•"/>
            </a:pPr>
            <a:r>
              <a:rPr lang="tr-TR" sz="1400">
                <a:latin typeface="Calibri" panose="020F0502020204030204" pitchFamily="34" charset="0"/>
                <a:cs typeface="Calibri" panose="020F0502020204030204" pitchFamily="34" charset="0"/>
              </a:rPr>
              <a:t>OBB, aşağıdaki durumlarda avantaj sağlar:</a:t>
            </a:r>
          </a:p>
          <a:p>
            <a:pPr marL="285750" indent="-285750" algn="just">
              <a:lnSpc>
                <a:spcPct val="130000"/>
              </a:lnSpc>
              <a:spcAft>
                <a:spcPts val="600"/>
              </a:spcAft>
              <a:buFont typeface="Arial" panose="020B0604020202020204" pitchFamily="34" charset="0"/>
              <a:buChar char="•"/>
            </a:pPr>
            <a:r>
              <a:rPr lang="tr-TR" sz="1400" b="1">
                <a:latin typeface="Calibri" panose="020F0502020204030204" pitchFamily="34" charset="0"/>
                <a:cs typeface="Calibri" panose="020F0502020204030204" pitchFamily="34" charset="0"/>
              </a:rPr>
              <a:t>Havadan Görüntüleme ve Uydu Görüntüleri: </a:t>
            </a:r>
            <a:r>
              <a:rPr lang="tr-TR" sz="1400">
                <a:latin typeface="Calibri" panose="020F0502020204030204" pitchFamily="34" charset="0"/>
                <a:cs typeface="Calibri" panose="020F0502020204030204" pitchFamily="34" charset="0"/>
              </a:rPr>
              <a:t>Binalar, yollar veya araçlar gibi nesneler genellikle belirli bir yönelimde olduğundan, OBB ile bu nesneler daha doğru şekilde tespit edilebilir.</a:t>
            </a:r>
          </a:p>
          <a:p>
            <a:pPr marL="285750" indent="-285750" algn="just">
              <a:lnSpc>
                <a:spcPct val="130000"/>
              </a:lnSpc>
              <a:spcAft>
                <a:spcPts val="600"/>
              </a:spcAft>
              <a:buFont typeface="Arial" panose="020B0604020202020204" pitchFamily="34" charset="0"/>
              <a:buChar char="•"/>
            </a:pPr>
            <a:r>
              <a:rPr lang="tr-TR" sz="1400" b="1">
                <a:latin typeface="Calibri" panose="020F0502020204030204" pitchFamily="34" charset="0"/>
                <a:cs typeface="Calibri" panose="020F0502020204030204" pitchFamily="34" charset="0"/>
              </a:rPr>
              <a:t>Otomotiv ve Otonom Sürüş: </a:t>
            </a:r>
            <a:r>
              <a:rPr lang="tr-TR" sz="1400">
                <a:latin typeface="Calibri" panose="020F0502020204030204" pitchFamily="34" charset="0"/>
                <a:cs typeface="Calibri" panose="020F0502020204030204" pitchFamily="34" charset="0"/>
              </a:rPr>
              <a:t>Yoldaki araçların yönelim bilgisi, araçların hareketlerini ve yönlerini belirlemek için kullanılabilir.</a:t>
            </a:r>
          </a:p>
          <a:p>
            <a:pPr marL="285750" indent="-285750" algn="just">
              <a:lnSpc>
                <a:spcPct val="130000"/>
              </a:lnSpc>
              <a:spcAft>
                <a:spcPts val="600"/>
              </a:spcAft>
              <a:buFont typeface="Arial" panose="020B0604020202020204" pitchFamily="34" charset="0"/>
              <a:buChar char="•"/>
            </a:pPr>
            <a:r>
              <a:rPr lang="tr-TR" sz="1400" b="1">
                <a:latin typeface="Calibri" panose="020F0502020204030204" pitchFamily="34" charset="0"/>
                <a:cs typeface="Calibri" panose="020F0502020204030204" pitchFamily="34" charset="0"/>
              </a:rPr>
              <a:t>Endüstriyel ve Lojistik: </a:t>
            </a:r>
            <a:r>
              <a:rPr lang="tr-TR" sz="1400">
                <a:latin typeface="Calibri" panose="020F0502020204030204" pitchFamily="34" charset="0"/>
                <a:cs typeface="Calibri" panose="020F0502020204030204" pitchFamily="34" charset="0"/>
              </a:rPr>
              <a:t>Ürünlerin veya kutuların konum ve açısal bilgileri, depolama ve taşıma operasyonları için yararlıdır.</a:t>
            </a:r>
            <a:endParaRPr lang="tr-TR"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0336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28BE-0A23-94E1-C77B-60B3312262A1}"/>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86172E40-079B-7D1A-E951-A5C2E34F5B7E}"/>
              </a:ext>
            </a:extLst>
          </p:cNvPr>
          <p:cNvSpPr>
            <a:spLocks noGrp="1"/>
          </p:cNvSpPr>
          <p:nvPr>
            <p:ph type="title"/>
          </p:nvPr>
        </p:nvSpPr>
        <p:spPr>
          <a:xfrm>
            <a:off x="740389" y="0"/>
            <a:ext cx="7228130" cy="485335"/>
          </a:xfrm>
        </p:spPr>
        <p:txBody>
          <a:bodyPr>
            <a:normAutofit/>
          </a:bodyPr>
          <a:lstStyle/>
          <a:p>
            <a:r>
              <a:rPr lang="tr-TR" sz="2000" dirty="0"/>
              <a:t>YOLO İle </a:t>
            </a:r>
            <a:r>
              <a:rPr lang="tr-TR" sz="2000" dirty="0" err="1"/>
              <a:t>PollyPoint</a:t>
            </a:r>
            <a:r>
              <a:rPr lang="tr-TR" sz="2000" dirty="0"/>
              <a:t> </a:t>
            </a:r>
            <a:r>
              <a:rPr lang="tr-TR" sz="2000" dirty="0" err="1"/>
              <a:t>Segmentation</a:t>
            </a:r>
            <a:r>
              <a:rPr lang="tr-TR" sz="2000" dirty="0"/>
              <a:t>-&gt;</a:t>
            </a:r>
            <a:r>
              <a:rPr lang="tr-TR" sz="2000" dirty="0" err="1"/>
              <a:t>yolopoly.ipynb</a:t>
            </a:r>
            <a:endParaRPr lang="tr-TR" sz="2000" dirty="0"/>
          </a:p>
        </p:txBody>
      </p:sp>
      <p:sp>
        <p:nvSpPr>
          <p:cNvPr id="7" name="Unvan 2">
            <a:extLst>
              <a:ext uri="{FF2B5EF4-FFF2-40B4-BE49-F238E27FC236}">
                <a16:creationId xmlns:a16="http://schemas.microsoft.com/office/drawing/2014/main" id="{2D88F778-24F8-B1A3-5B26-F5A7DC080272}"/>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9BD8574B-FBF1-F122-2E72-6BD8563D09FD}"/>
              </a:ext>
            </a:extLst>
          </p:cNvPr>
          <p:cNvPicPr>
            <a:picLocks noChangeAspect="1"/>
          </p:cNvPicPr>
          <p:nvPr/>
        </p:nvPicPr>
        <p:blipFill>
          <a:blip r:embed="rId2"/>
          <a:stretch>
            <a:fillRect/>
          </a:stretch>
        </p:blipFill>
        <p:spPr>
          <a:xfrm>
            <a:off x="3272426" y="396001"/>
            <a:ext cx="5454997" cy="4700900"/>
          </a:xfrm>
          <a:prstGeom prst="rect">
            <a:avLst/>
          </a:prstGeom>
        </p:spPr>
      </p:pic>
      <p:sp>
        <p:nvSpPr>
          <p:cNvPr id="6" name="Unvan 2">
            <a:extLst>
              <a:ext uri="{FF2B5EF4-FFF2-40B4-BE49-F238E27FC236}">
                <a16:creationId xmlns:a16="http://schemas.microsoft.com/office/drawing/2014/main" id="{A0DF9905-4374-D152-097D-E10232F93292}"/>
              </a:ext>
            </a:extLst>
          </p:cNvPr>
          <p:cNvSpPr txBox="1">
            <a:spLocks/>
          </p:cNvSpPr>
          <p:nvPr/>
        </p:nvSpPr>
        <p:spPr>
          <a:xfrm>
            <a:off x="92766" y="498593"/>
            <a:ext cx="3179659" cy="420001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just">
              <a:lnSpc>
                <a:spcPct val="130000"/>
              </a:lnSpc>
              <a:spcAft>
                <a:spcPts val="600"/>
              </a:spcAft>
            </a:pPr>
            <a:r>
              <a:rPr lang="tr-TR" sz="1400" dirty="0">
                <a:latin typeface="Calibri" panose="020F0502020204030204" pitchFamily="34" charset="0"/>
                <a:cs typeface="Calibri" panose="020F0502020204030204" pitchFamily="34" charset="0"/>
              </a:rPr>
              <a:t>Öncelikle YOLOV11’in COCO veri seti üzerinde eğitilmiş ağırlıklarını </a:t>
            </a:r>
            <a:r>
              <a:rPr lang="tr-TR" sz="1400" dirty="0" err="1">
                <a:latin typeface="Calibri" panose="020F0502020204030204" pitchFamily="34" charset="0"/>
                <a:cs typeface="Calibri" panose="020F0502020204030204" pitchFamily="34" charset="0"/>
              </a:rPr>
              <a:t>kullnarak</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pollypoint</a:t>
            </a:r>
            <a:r>
              <a:rPr lang="tr-TR" sz="1400" dirty="0">
                <a:latin typeface="Calibri" panose="020F0502020204030204" pitchFamily="34" charset="0"/>
                <a:cs typeface="Calibri" panose="020F0502020204030204" pitchFamily="34" charset="0"/>
              </a:rPr>
              <a:t> segmentasyon yapacağız ve segmente ettiğimiz nesneyi </a:t>
            </a:r>
            <a:r>
              <a:rPr lang="tr-TR" sz="1400" dirty="0" err="1">
                <a:latin typeface="Calibri" panose="020F0502020204030204" pitchFamily="34" charset="0"/>
                <a:cs typeface="Calibri" panose="020F0502020204030204" pitchFamily="34" charset="0"/>
              </a:rPr>
              <a:t>crop’layacağız</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Colab</a:t>
            </a:r>
            <a:r>
              <a:rPr lang="tr-TR" sz="1400" dirty="0">
                <a:latin typeface="Calibri" panose="020F0502020204030204" pitchFamily="34" charset="0"/>
                <a:cs typeface="Calibri" panose="020F0502020204030204" pitchFamily="34" charset="0"/>
              </a:rPr>
              <a:t> Kullanıyoruz)</a:t>
            </a:r>
          </a:p>
          <a:p>
            <a:pPr algn="just">
              <a:lnSpc>
                <a:spcPct val="130000"/>
              </a:lnSpc>
              <a:spcAft>
                <a:spcPts val="600"/>
              </a:spcAft>
            </a:pPr>
            <a:r>
              <a:rPr lang="tr-TR" sz="1400" dirty="0">
                <a:latin typeface="Calibri" panose="020F0502020204030204" pitchFamily="34" charset="0"/>
                <a:cs typeface="Calibri" panose="020F0502020204030204" pitchFamily="34" charset="0"/>
              </a:rPr>
              <a:t>Yan taraftaki ilerleyen slaytlardaki kodlar bu amaca hizmet etmektedir.</a:t>
            </a:r>
            <a:endParaRPr lang="tr-TR" sz="1200" dirty="0">
              <a:latin typeface="Calibri" panose="020F0502020204030204" pitchFamily="34" charset="0"/>
              <a:cs typeface="Calibri" panose="020F0502020204030204" pitchFamily="34" charset="0"/>
            </a:endParaRPr>
          </a:p>
        </p:txBody>
      </p:sp>
      <p:pic>
        <p:nvPicPr>
          <p:cNvPr id="8" name="Picture 2">
            <a:extLst>
              <a:ext uri="{FF2B5EF4-FFF2-40B4-BE49-F238E27FC236}">
                <a16:creationId xmlns:a16="http://schemas.microsoft.com/office/drawing/2014/main" id="{65D96024-4103-386E-4FAA-395CA191C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3" y="2616412"/>
            <a:ext cx="2927198" cy="229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75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78E6-06C5-EBE2-0D24-407A83978B58}"/>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476E2486-F91C-8821-220A-4B3CF9A3FAE7}"/>
              </a:ext>
            </a:extLst>
          </p:cNvPr>
          <p:cNvSpPr>
            <a:spLocks noGrp="1"/>
          </p:cNvSpPr>
          <p:nvPr>
            <p:ph type="title"/>
          </p:nvPr>
        </p:nvSpPr>
        <p:spPr>
          <a:xfrm>
            <a:off x="775558" y="0"/>
            <a:ext cx="7228130" cy="604102"/>
          </a:xfrm>
        </p:spPr>
        <p:txBody>
          <a:bodyPr>
            <a:normAutofit/>
          </a:bodyPr>
          <a:lstStyle/>
          <a:p>
            <a:r>
              <a:rPr lang="tr-TR" sz="2000" dirty="0"/>
              <a:t>YOLO İle </a:t>
            </a:r>
            <a:r>
              <a:rPr lang="tr-TR" sz="2000" dirty="0" err="1"/>
              <a:t>PollyPoint</a:t>
            </a:r>
            <a:r>
              <a:rPr lang="tr-TR" sz="2000" dirty="0"/>
              <a:t> </a:t>
            </a:r>
            <a:r>
              <a:rPr lang="tr-TR" sz="2000" dirty="0" err="1"/>
              <a:t>Segmentation</a:t>
            </a:r>
            <a:r>
              <a:rPr lang="tr-TR" sz="2000" dirty="0"/>
              <a:t>-&gt;</a:t>
            </a:r>
            <a:r>
              <a:rPr lang="tr-TR" sz="2000" dirty="0" err="1"/>
              <a:t>yolopoly.ipynb</a:t>
            </a:r>
            <a:endParaRPr lang="tr-TR" sz="2000" dirty="0"/>
          </a:p>
        </p:txBody>
      </p:sp>
      <p:sp>
        <p:nvSpPr>
          <p:cNvPr id="7" name="Unvan 2">
            <a:extLst>
              <a:ext uri="{FF2B5EF4-FFF2-40B4-BE49-F238E27FC236}">
                <a16:creationId xmlns:a16="http://schemas.microsoft.com/office/drawing/2014/main" id="{83B18A5C-77EF-32DA-D2F2-ADBA6C11FE43}"/>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959E24AD-7973-7FC7-3916-840558696E8B}"/>
              </a:ext>
            </a:extLst>
          </p:cNvPr>
          <p:cNvPicPr>
            <a:picLocks noChangeAspect="1"/>
          </p:cNvPicPr>
          <p:nvPr/>
        </p:nvPicPr>
        <p:blipFill>
          <a:blip r:embed="rId2"/>
          <a:stretch>
            <a:fillRect/>
          </a:stretch>
        </p:blipFill>
        <p:spPr>
          <a:xfrm>
            <a:off x="430171" y="395829"/>
            <a:ext cx="8283658" cy="4747671"/>
          </a:xfrm>
          <a:prstGeom prst="rect">
            <a:avLst/>
          </a:prstGeom>
        </p:spPr>
      </p:pic>
    </p:spTree>
    <p:extLst>
      <p:ext uri="{BB962C8B-B14F-4D97-AF65-F5344CB8AC3E}">
        <p14:creationId xmlns:p14="http://schemas.microsoft.com/office/powerpoint/2010/main" val="1196448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FBD50-27B9-F2AD-9BB6-18A46066BDA7}"/>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1AB3AB59-893A-6A8C-A8F4-057CB0BD4DCD}"/>
              </a:ext>
            </a:extLst>
          </p:cNvPr>
          <p:cNvSpPr>
            <a:spLocks noGrp="1"/>
          </p:cNvSpPr>
          <p:nvPr>
            <p:ph type="title"/>
          </p:nvPr>
        </p:nvSpPr>
        <p:spPr>
          <a:xfrm>
            <a:off x="775558" y="0"/>
            <a:ext cx="7228130" cy="604102"/>
          </a:xfrm>
        </p:spPr>
        <p:txBody>
          <a:bodyPr>
            <a:normAutofit/>
          </a:bodyPr>
          <a:lstStyle/>
          <a:p>
            <a:r>
              <a:rPr lang="tr-TR" sz="2000" dirty="0"/>
              <a:t>YOLO İle </a:t>
            </a:r>
            <a:r>
              <a:rPr lang="tr-TR" sz="2000" dirty="0" err="1"/>
              <a:t>PollyPoint</a:t>
            </a:r>
            <a:r>
              <a:rPr lang="tr-TR" sz="2000" dirty="0"/>
              <a:t> </a:t>
            </a:r>
            <a:r>
              <a:rPr lang="tr-TR" sz="2000" dirty="0" err="1"/>
              <a:t>Segmentation</a:t>
            </a:r>
            <a:r>
              <a:rPr lang="tr-TR" sz="2000" dirty="0"/>
              <a:t>-&gt;</a:t>
            </a:r>
            <a:r>
              <a:rPr lang="tr-TR" sz="2000" dirty="0" err="1"/>
              <a:t>yolopoly.ipynb</a:t>
            </a:r>
            <a:endParaRPr lang="tr-TR" sz="2000" dirty="0"/>
          </a:p>
        </p:txBody>
      </p:sp>
      <p:sp>
        <p:nvSpPr>
          <p:cNvPr id="7" name="Unvan 2">
            <a:extLst>
              <a:ext uri="{FF2B5EF4-FFF2-40B4-BE49-F238E27FC236}">
                <a16:creationId xmlns:a16="http://schemas.microsoft.com/office/drawing/2014/main" id="{732E8B4B-E419-3F81-A890-FAD739F4429E}"/>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310D7D5-E91A-87E7-0B74-1E0BC83F96DF}"/>
              </a:ext>
            </a:extLst>
          </p:cNvPr>
          <p:cNvPicPr>
            <a:picLocks noChangeAspect="1"/>
          </p:cNvPicPr>
          <p:nvPr/>
        </p:nvPicPr>
        <p:blipFill>
          <a:blip r:embed="rId2"/>
          <a:stretch>
            <a:fillRect/>
          </a:stretch>
        </p:blipFill>
        <p:spPr>
          <a:xfrm>
            <a:off x="873885" y="470182"/>
            <a:ext cx="6801024" cy="4231570"/>
          </a:xfrm>
          <a:prstGeom prst="rect">
            <a:avLst/>
          </a:prstGeom>
        </p:spPr>
      </p:pic>
    </p:spTree>
    <p:extLst>
      <p:ext uri="{BB962C8B-B14F-4D97-AF65-F5344CB8AC3E}">
        <p14:creationId xmlns:p14="http://schemas.microsoft.com/office/powerpoint/2010/main" val="1182179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28025-90BA-BEB7-5E17-15C872FE38E3}"/>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346DED92-07AB-CDF2-2D13-07B2C261AD75}"/>
              </a:ext>
            </a:extLst>
          </p:cNvPr>
          <p:cNvSpPr>
            <a:spLocks noGrp="1"/>
          </p:cNvSpPr>
          <p:nvPr>
            <p:ph type="title"/>
          </p:nvPr>
        </p:nvSpPr>
        <p:spPr>
          <a:xfrm>
            <a:off x="775558" y="0"/>
            <a:ext cx="7228130" cy="604102"/>
          </a:xfrm>
        </p:spPr>
        <p:txBody>
          <a:bodyPr>
            <a:normAutofit/>
          </a:bodyPr>
          <a:lstStyle/>
          <a:p>
            <a:r>
              <a:rPr lang="tr-TR" sz="2000" dirty="0"/>
              <a:t>YOLO İle </a:t>
            </a:r>
            <a:r>
              <a:rPr lang="tr-TR" sz="2000" dirty="0" err="1"/>
              <a:t>PollyPoint</a:t>
            </a:r>
            <a:r>
              <a:rPr lang="tr-TR" sz="2000" dirty="0"/>
              <a:t> </a:t>
            </a:r>
            <a:r>
              <a:rPr lang="tr-TR" sz="2000" dirty="0" err="1"/>
              <a:t>Segmentation</a:t>
            </a:r>
            <a:r>
              <a:rPr lang="tr-TR" sz="2000" dirty="0"/>
              <a:t>-&gt;</a:t>
            </a:r>
            <a:r>
              <a:rPr lang="tr-TR" sz="2000" dirty="0" err="1"/>
              <a:t>yolopoly.ipynb</a:t>
            </a:r>
            <a:endParaRPr lang="tr-TR" sz="2000" dirty="0"/>
          </a:p>
        </p:txBody>
      </p:sp>
      <p:sp>
        <p:nvSpPr>
          <p:cNvPr id="7" name="Unvan 2">
            <a:extLst>
              <a:ext uri="{FF2B5EF4-FFF2-40B4-BE49-F238E27FC236}">
                <a16:creationId xmlns:a16="http://schemas.microsoft.com/office/drawing/2014/main" id="{316518B1-2CA4-E529-0AA2-E8AABDF037A6}"/>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4E4147B-448E-09EC-A6E6-7C88E9FD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95" y="604102"/>
            <a:ext cx="5718030" cy="447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154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5B788-4943-9712-B437-B561755D1436}"/>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1EBA39CA-7843-709E-7350-B3222CE68DFC}"/>
              </a:ext>
            </a:extLst>
          </p:cNvPr>
          <p:cNvSpPr>
            <a:spLocks noGrp="1"/>
          </p:cNvSpPr>
          <p:nvPr>
            <p:ph type="title"/>
          </p:nvPr>
        </p:nvSpPr>
        <p:spPr>
          <a:xfrm>
            <a:off x="775558" y="0"/>
            <a:ext cx="7228130"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a:t>
            </a:r>
            <a:r>
              <a:rPr lang="tr-TR" sz="2000" dirty="0" err="1"/>
              <a:t>Polly</a:t>
            </a:r>
            <a:r>
              <a:rPr lang="tr-TR" sz="2000" dirty="0"/>
              <a:t> </a:t>
            </a:r>
            <a:r>
              <a:rPr lang="tr-TR" sz="2000" dirty="0" err="1"/>
              <a:t>Crop</a:t>
            </a:r>
            <a:r>
              <a:rPr lang="tr-TR" sz="2000" dirty="0"/>
              <a:t> </a:t>
            </a:r>
            <a:r>
              <a:rPr lang="tr-TR" sz="2000" dirty="0" err="1"/>
              <a:t>Images</a:t>
            </a:r>
            <a:endParaRPr lang="tr-TR" sz="2000" dirty="0"/>
          </a:p>
        </p:txBody>
      </p:sp>
      <p:sp>
        <p:nvSpPr>
          <p:cNvPr id="7" name="Unvan 2">
            <a:extLst>
              <a:ext uri="{FF2B5EF4-FFF2-40B4-BE49-F238E27FC236}">
                <a16:creationId xmlns:a16="http://schemas.microsoft.com/office/drawing/2014/main" id="{EB007A96-B5A0-EDE9-7940-1370F4419BEB}"/>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73229EF0-69E3-EBD8-88AC-9DFBE2DEE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54" y="479824"/>
            <a:ext cx="8246446" cy="454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53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4059" y="38439"/>
            <a:ext cx="7924143" cy="674031"/>
          </a:xfrm>
          <a:prstGeom prst="rect">
            <a:avLst/>
          </a:prstGeom>
        </p:spPr>
        <p:txBody>
          <a:bodyPr wrap="square">
            <a:spAutoFit/>
          </a:bodyPr>
          <a:lstStyle/>
          <a:p>
            <a:r>
              <a:rPr lang="en-US" sz="2100" b="1" dirty="0">
                <a:solidFill>
                  <a:schemeClr val="accent2">
                    <a:lumMod val="75000"/>
                  </a:schemeClr>
                </a:solidFill>
                <a:latin typeface="Times New Roman" pitchFamily="18" charset="0"/>
                <a:cs typeface="Times New Roman" pitchFamily="18" charset="0"/>
              </a:rPr>
              <a:t>Material and methods </a:t>
            </a:r>
            <a:br>
              <a:rPr lang="en-US" sz="2100" dirty="0">
                <a:latin typeface="Times New Roman" pitchFamily="18" charset="0"/>
                <a:cs typeface="Times New Roman" pitchFamily="18" charset="0"/>
              </a:rPr>
            </a:br>
            <a:r>
              <a:rPr lang="en-US" sz="2100" dirty="0">
                <a:solidFill>
                  <a:schemeClr val="accent5">
                    <a:lumMod val="60000"/>
                    <a:lumOff val="40000"/>
                  </a:schemeClr>
                </a:solidFill>
                <a:latin typeface="Times New Roman" pitchFamily="18" charset="0"/>
                <a:cs typeface="Times New Roman" pitchFamily="18" charset="0"/>
              </a:rPr>
              <a:t>3</a:t>
            </a:r>
            <a:r>
              <a:rPr lang="en-US" sz="2100" dirty="0">
                <a:latin typeface="Times New Roman" pitchFamily="18" charset="0"/>
                <a:cs typeface="Times New Roman" pitchFamily="18" charset="0"/>
              </a:rPr>
              <a:t>.</a:t>
            </a:r>
            <a:r>
              <a:rPr lang="en-US" sz="825" dirty="0"/>
              <a:t> </a:t>
            </a:r>
            <a:r>
              <a:rPr lang="en-US" sz="2100" b="1" dirty="0">
                <a:solidFill>
                  <a:schemeClr val="accent2">
                    <a:lumMod val="75000"/>
                  </a:schemeClr>
                </a:solidFill>
                <a:latin typeface="Times New Roman" pitchFamily="18" charset="0"/>
                <a:cs typeface="Times New Roman" pitchFamily="18" charset="0"/>
              </a:rPr>
              <a:t>Parameter evaluation</a:t>
            </a:r>
            <a:r>
              <a:rPr lang="tr-TR" sz="2100" b="1" dirty="0">
                <a:solidFill>
                  <a:schemeClr val="accent2">
                    <a:lumMod val="75000"/>
                  </a:schemeClr>
                </a:solidFill>
                <a:latin typeface="Times New Roman" pitchFamily="18" charset="0"/>
                <a:cs typeface="Times New Roman" pitchFamily="18" charset="0"/>
              </a:rPr>
              <a:t>-</a:t>
            </a:r>
            <a:r>
              <a:rPr lang="tr-TR" sz="2100" b="1" dirty="0" err="1">
                <a:solidFill>
                  <a:schemeClr val="accent2">
                    <a:lumMod val="75000"/>
                  </a:schemeClr>
                </a:solidFill>
                <a:latin typeface="Times New Roman" pitchFamily="18" charset="0"/>
                <a:cs typeface="Times New Roman" pitchFamily="18" charset="0"/>
              </a:rPr>
              <a:t>Jackard</a:t>
            </a:r>
            <a:r>
              <a:rPr lang="tr-TR" sz="2100" b="1" dirty="0">
                <a:solidFill>
                  <a:schemeClr val="accent2">
                    <a:lumMod val="75000"/>
                  </a:schemeClr>
                </a:solidFill>
                <a:latin typeface="Times New Roman" pitchFamily="18" charset="0"/>
                <a:cs typeface="Times New Roman" pitchFamily="18" charset="0"/>
              </a:rPr>
              <a:t>-&gt;Jackard.py</a:t>
            </a:r>
            <a:endParaRPr lang="en-US" sz="2100" b="1" dirty="0">
              <a:solidFill>
                <a:schemeClr val="accent2">
                  <a:lumMod val="75000"/>
                </a:schemeClr>
              </a:solidFill>
              <a:latin typeface="Times New Roman" pitchFamily="18" charset="0"/>
              <a:cs typeface="Times New Roman" pitchFamily="18" charset="0"/>
            </a:endParaRPr>
          </a:p>
        </p:txBody>
      </p:sp>
      <p:pic>
        <p:nvPicPr>
          <p:cNvPr id="5" name="Resim 4">
            <a:extLst>
              <a:ext uri="{FF2B5EF4-FFF2-40B4-BE49-F238E27FC236}">
                <a16:creationId xmlns:a16="http://schemas.microsoft.com/office/drawing/2014/main" id="{06315CDF-650B-2149-30CF-A69FE3FB66A7}"/>
              </a:ext>
            </a:extLst>
          </p:cNvPr>
          <p:cNvPicPr>
            <a:picLocks noChangeAspect="1"/>
          </p:cNvPicPr>
          <p:nvPr/>
        </p:nvPicPr>
        <p:blipFill>
          <a:blip r:embed="rId3"/>
          <a:stretch>
            <a:fillRect/>
          </a:stretch>
        </p:blipFill>
        <p:spPr>
          <a:xfrm>
            <a:off x="268747" y="692587"/>
            <a:ext cx="2895023" cy="2914650"/>
          </a:xfrm>
          <a:prstGeom prst="rect">
            <a:avLst/>
          </a:prstGeom>
        </p:spPr>
      </p:pic>
      <p:pic>
        <p:nvPicPr>
          <p:cNvPr id="10" name="Resim 9">
            <a:extLst>
              <a:ext uri="{FF2B5EF4-FFF2-40B4-BE49-F238E27FC236}">
                <a16:creationId xmlns:a16="http://schemas.microsoft.com/office/drawing/2014/main" id="{7E63C20D-29DA-5364-E33A-46E53CAAB18C}"/>
              </a:ext>
            </a:extLst>
          </p:cNvPr>
          <p:cNvPicPr>
            <a:picLocks noChangeAspect="1"/>
          </p:cNvPicPr>
          <p:nvPr/>
        </p:nvPicPr>
        <p:blipFill>
          <a:blip r:embed="rId4"/>
          <a:stretch>
            <a:fillRect/>
          </a:stretch>
        </p:blipFill>
        <p:spPr>
          <a:xfrm>
            <a:off x="4230858" y="2163130"/>
            <a:ext cx="4029075" cy="2243138"/>
          </a:xfrm>
          <a:prstGeom prst="rect">
            <a:avLst/>
          </a:prstGeom>
        </p:spPr>
      </p:pic>
      <p:pic>
        <p:nvPicPr>
          <p:cNvPr id="12" name="Resim 11">
            <a:extLst>
              <a:ext uri="{FF2B5EF4-FFF2-40B4-BE49-F238E27FC236}">
                <a16:creationId xmlns:a16="http://schemas.microsoft.com/office/drawing/2014/main" id="{894B28C8-2739-0089-6BC5-1FFA992819B1}"/>
              </a:ext>
            </a:extLst>
          </p:cNvPr>
          <p:cNvPicPr>
            <a:picLocks noChangeAspect="1"/>
          </p:cNvPicPr>
          <p:nvPr/>
        </p:nvPicPr>
        <p:blipFill>
          <a:blip r:embed="rId5"/>
          <a:stretch>
            <a:fillRect/>
          </a:stretch>
        </p:blipFill>
        <p:spPr>
          <a:xfrm>
            <a:off x="4230858" y="4504715"/>
            <a:ext cx="2028825" cy="550069"/>
          </a:xfrm>
          <a:prstGeom prst="rect">
            <a:avLst/>
          </a:prstGeom>
        </p:spPr>
      </p:pic>
      <p:pic>
        <p:nvPicPr>
          <p:cNvPr id="3" name="Resim 2">
            <a:extLst>
              <a:ext uri="{FF2B5EF4-FFF2-40B4-BE49-F238E27FC236}">
                <a16:creationId xmlns:a16="http://schemas.microsoft.com/office/drawing/2014/main" id="{AB2493B0-8DB9-3D28-B171-49946367D4B7}"/>
              </a:ext>
            </a:extLst>
          </p:cNvPr>
          <p:cNvPicPr>
            <a:picLocks noChangeAspect="1"/>
          </p:cNvPicPr>
          <p:nvPr/>
        </p:nvPicPr>
        <p:blipFill>
          <a:blip r:embed="rId6"/>
          <a:stretch>
            <a:fillRect/>
          </a:stretch>
        </p:blipFill>
        <p:spPr>
          <a:xfrm>
            <a:off x="658395" y="3293923"/>
            <a:ext cx="1714500" cy="1763059"/>
          </a:xfrm>
          <a:prstGeom prst="rect">
            <a:avLst/>
          </a:prstGeom>
        </p:spPr>
      </p:pic>
      <p:sp>
        <p:nvSpPr>
          <p:cNvPr id="2" name="Dikdörtgen 1"/>
          <p:cNvSpPr/>
          <p:nvPr/>
        </p:nvSpPr>
        <p:spPr>
          <a:xfrm>
            <a:off x="2973559" y="694786"/>
            <a:ext cx="5829302" cy="1444113"/>
          </a:xfrm>
          <a:prstGeom prst="rect">
            <a:avLst/>
          </a:prstGeom>
        </p:spPr>
        <p:txBody>
          <a:bodyPr wrap="square">
            <a:spAutoFit/>
          </a:bodyPr>
          <a:lstStyle/>
          <a:p>
            <a:pPr marL="214313" indent="-214313">
              <a:lnSpc>
                <a:spcPct val="150000"/>
              </a:lnSpc>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Jaccard</a:t>
            </a:r>
            <a:r>
              <a:rPr lang="tr-TR" sz="1200" dirty="0">
                <a:latin typeface="Times New Roman" panose="02020603050405020304" pitchFamily="18" charset="0"/>
                <a:cs typeface="Times New Roman" panose="02020603050405020304" pitchFamily="18" charset="0"/>
              </a:rPr>
              <a:t> İndeksi, özellikle küme teorisi bağlamında kullanılır ve iki kümenin kesişimini, birleşimine oranlayarak benzerliği ölçer.</a:t>
            </a:r>
          </a:p>
          <a:p>
            <a:pPr marL="214313" indent="-214313">
              <a:lnSpc>
                <a:spcPct val="150000"/>
              </a:lnSpc>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Jaccard</a:t>
            </a:r>
            <a:r>
              <a:rPr lang="tr-TR" sz="1200" dirty="0">
                <a:latin typeface="Times New Roman" panose="02020603050405020304" pitchFamily="18" charset="0"/>
                <a:cs typeface="Times New Roman" panose="02020603050405020304" pitchFamily="18" charset="0"/>
              </a:rPr>
              <a:t> İndeksi de 0 ile 1 arasında bir değer alır. İndeks 0'a yaklaştıkça, küme elemanları arasındaki benzerlik azalır. İndeks 1'e yaklaştıkça, küme elemanları arasındaki benzerlik artar.</a:t>
            </a:r>
          </a:p>
        </p:txBody>
      </p:sp>
    </p:spTree>
    <p:extLst>
      <p:ext uri="{BB962C8B-B14F-4D97-AF65-F5344CB8AC3E}">
        <p14:creationId xmlns:p14="http://schemas.microsoft.com/office/powerpoint/2010/main" val="830066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B544D-CBC6-BCA7-8093-FBF3B8DD25A2}"/>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EDDE12CF-6165-3DEA-89E9-C32B55AA1610}"/>
              </a:ext>
            </a:extLst>
          </p:cNvPr>
          <p:cNvSpPr>
            <a:spLocks noGrp="1"/>
          </p:cNvSpPr>
          <p:nvPr>
            <p:ph type="title"/>
          </p:nvPr>
        </p:nvSpPr>
        <p:spPr>
          <a:xfrm>
            <a:off x="478302" y="0"/>
            <a:ext cx="7525386"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-&gt;Train </a:t>
            </a:r>
            <a:r>
              <a:rPr lang="tr-TR" sz="2000" dirty="0" err="1"/>
              <a:t>Custom</a:t>
            </a:r>
            <a:r>
              <a:rPr lang="tr-TR" sz="2000" dirty="0"/>
              <a:t> </a:t>
            </a:r>
            <a:r>
              <a:rPr lang="tr-TR" sz="2000" dirty="0" err="1"/>
              <a:t>Dataset</a:t>
            </a:r>
            <a:endParaRPr lang="tr-TR" sz="2000" dirty="0"/>
          </a:p>
        </p:txBody>
      </p:sp>
      <p:sp>
        <p:nvSpPr>
          <p:cNvPr id="7" name="Unvan 2">
            <a:extLst>
              <a:ext uri="{FF2B5EF4-FFF2-40B4-BE49-F238E27FC236}">
                <a16:creationId xmlns:a16="http://schemas.microsoft.com/office/drawing/2014/main" id="{3A326652-25D9-D7CE-EB95-734576507FC9}"/>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20613E80-56BF-C412-4DA2-B91D0A82D2FC}"/>
              </a:ext>
            </a:extLst>
          </p:cNvPr>
          <p:cNvSpPr txBox="1">
            <a:spLocks/>
          </p:cNvSpPr>
          <p:nvPr/>
        </p:nvSpPr>
        <p:spPr>
          <a:xfrm>
            <a:off x="263582" y="604101"/>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Buraya kadar YOLOV11’in kendi ağırlıklarını kullanarak segmentasyon işlemini gerçekleştirdik.</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Ancak özel bir veri seti üzerinde de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eğitmemiz gereken durumlar ortaya çıkabilir.</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Bunun için öncelikle </a:t>
            </a:r>
            <a:r>
              <a:rPr lang="tr-TR" sz="1600" dirty="0" err="1">
                <a:latin typeface="Calibri" panose="020F0502020204030204" pitchFamily="34" charset="0"/>
                <a:cs typeface="Calibri" panose="020F0502020204030204" pitchFamily="34" charset="0"/>
              </a:rPr>
              <a:t>polly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point</a:t>
            </a:r>
            <a:r>
              <a:rPr lang="tr-TR" sz="1600" dirty="0">
                <a:latin typeface="Calibri" panose="020F0502020204030204" pitchFamily="34" charset="0"/>
                <a:cs typeface="Calibri" panose="020F0502020204030204" pitchFamily="34" charset="0"/>
              </a:rPr>
              <a:t> etiketlemenin yapıldığı bir veri setine ihtiyaç vardır.</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a:t>
            </a:r>
            <a:r>
              <a:rPr lang="tr-TR" sz="1600" dirty="0" err="1">
                <a:latin typeface="Calibri" panose="020F0502020204030204" pitchFamily="34" charset="0"/>
                <a:cs typeface="Calibri" panose="020F0502020204030204" pitchFamily="34" charset="0"/>
              </a:rPr>
              <a:t>roboflow</a:t>
            </a:r>
            <a:r>
              <a:rPr lang="tr-TR" sz="1600" dirty="0">
                <a:latin typeface="Calibri" panose="020F0502020204030204" pitchFamily="34" charset="0"/>
                <a:cs typeface="Calibri" panose="020F0502020204030204" pitchFamily="34" charset="0"/>
              </a:rPr>
              <a:t> ile (https://roboflow.com/) yapılabilir. Ancak bir takım sınırlamalar olduğu için açık kaynak kodlu bir araç olan </a:t>
            </a:r>
            <a:r>
              <a:rPr lang="tr-TR" sz="1600" b="1" dirty="0" err="1">
                <a:solidFill>
                  <a:srgbClr val="0070C0"/>
                </a:solidFill>
                <a:latin typeface="Calibri" panose="020F0502020204030204" pitchFamily="34" charset="0"/>
                <a:cs typeface="Calibri" panose="020F0502020204030204" pitchFamily="34" charset="0"/>
              </a:rPr>
              <a:t>Labelme</a:t>
            </a:r>
            <a:r>
              <a:rPr lang="tr-TR" sz="1600" b="1"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kullanılabilir</a:t>
            </a:r>
            <a:r>
              <a:rPr lang="tr-TR" sz="1600" b="1" dirty="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araç </a:t>
            </a:r>
            <a:r>
              <a:rPr lang="tr-TR" sz="1600" b="1" dirty="0" err="1">
                <a:latin typeface="Calibri" panose="020F0502020204030204" pitchFamily="34" charset="0"/>
                <a:cs typeface="Calibri" panose="020F0502020204030204" pitchFamily="34" charset="0"/>
              </a:rPr>
              <a:t>polly</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point</a:t>
            </a:r>
            <a:r>
              <a:rPr lang="tr-TR" sz="1600" b="1" dirty="0">
                <a:latin typeface="Calibri" panose="020F0502020204030204" pitchFamily="34" charset="0"/>
                <a:cs typeface="Calibri" panose="020F0502020204030204" pitchFamily="34" charset="0"/>
              </a:rPr>
              <a:t> etiketlemeye </a:t>
            </a:r>
            <a:r>
              <a:rPr lang="tr-TR" sz="1600" dirty="0">
                <a:latin typeface="Calibri" panose="020F0502020204030204" pitchFamily="34" charset="0"/>
                <a:cs typeface="Calibri" panose="020F0502020204030204" pitchFamily="34" charset="0"/>
              </a:rPr>
              <a:t>izin vermektedir. </a:t>
            </a:r>
            <a:r>
              <a:rPr lang="tr-TR" sz="1600" dirty="0" err="1">
                <a:latin typeface="Calibri" panose="020F0502020204030204" pitchFamily="34" charset="0"/>
                <a:cs typeface="Calibri" panose="020F0502020204030204" pitchFamily="34" charset="0"/>
              </a:rPr>
              <a:t>Etikeylemeyi</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local’de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spyder</a:t>
            </a:r>
            <a:r>
              <a:rPr lang="tr-TR" sz="1600" dirty="0">
                <a:latin typeface="Calibri" panose="020F0502020204030204" pitchFamily="34" charset="0"/>
                <a:cs typeface="Calibri" panose="020F0502020204030204" pitchFamily="34" charset="0"/>
              </a:rPr>
              <a:t> üzerinde </a:t>
            </a:r>
            <a:r>
              <a:rPr lang="tr-TR" sz="1600" dirty="0" err="1">
                <a:latin typeface="Calibri" panose="020F0502020204030204" pitchFamily="34" charset="0"/>
                <a:cs typeface="Calibri" panose="020F0502020204030204" pitchFamily="34" charset="0"/>
              </a:rPr>
              <a:t>Labelme</a:t>
            </a:r>
            <a:r>
              <a:rPr lang="tr-TR" sz="1600" dirty="0">
                <a:latin typeface="Calibri" panose="020F0502020204030204" pitchFamily="34" charset="0"/>
                <a:cs typeface="Calibri" panose="020F0502020204030204" pitchFamily="34" charset="0"/>
              </a:rPr>
              <a:t> ile yapabilirsiniz. Aşağıdaki kodları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prompt’ta</a:t>
            </a:r>
            <a:r>
              <a:rPr lang="tr-TR" sz="1600" dirty="0">
                <a:latin typeface="Calibri" panose="020F0502020204030204" pitchFamily="34" charset="0"/>
                <a:cs typeface="Calibri" panose="020F0502020204030204" pitchFamily="34" charset="0"/>
              </a:rPr>
              <a:t> çalıştırın.</a:t>
            </a:r>
          </a:p>
          <a:p>
            <a:pPr lvl="2" algn="just">
              <a:lnSpc>
                <a:spcPct val="130000"/>
              </a:lnSpc>
              <a:spcAft>
                <a:spcPts val="1000"/>
              </a:spcAft>
            </a:pPr>
            <a:r>
              <a:rPr lang="tr-TR" sz="1600" dirty="0">
                <a:solidFill>
                  <a:srgbClr val="0070C0"/>
                </a:solidFill>
                <a:latin typeface="Calibri" panose="020F0502020204030204" pitchFamily="34" charset="0"/>
                <a:cs typeface="Calibri" panose="020F0502020204030204" pitchFamily="34" charset="0"/>
              </a:rPr>
              <a:t>&gt;&gt;</a:t>
            </a:r>
            <a:r>
              <a:rPr lang="tr-TR" sz="1600" dirty="0" err="1">
                <a:solidFill>
                  <a:srgbClr val="0070C0"/>
                </a:solidFill>
                <a:latin typeface="Calibri" panose="020F0502020204030204" pitchFamily="34" charset="0"/>
                <a:cs typeface="Calibri" panose="020F0502020204030204" pitchFamily="34" charset="0"/>
              </a:rPr>
              <a:t>pip</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install</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labelme</a:t>
            </a:r>
            <a:r>
              <a:rPr lang="tr-TR" sz="1600" dirty="0">
                <a:solidFill>
                  <a:srgbClr val="0070C0"/>
                </a:solidFill>
                <a:latin typeface="Calibri" panose="020F0502020204030204" pitchFamily="34" charset="0"/>
                <a:cs typeface="Calibri" panose="020F0502020204030204" pitchFamily="34" charset="0"/>
              </a:rPr>
              <a:t> </a:t>
            </a:r>
          </a:p>
          <a:p>
            <a:pPr lvl="2" algn="just">
              <a:lnSpc>
                <a:spcPct val="130000"/>
              </a:lnSpc>
              <a:spcAft>
                <a:spcPts val="1000"/>
              </a:spcAft>
            </a:pPr>
            <a:r>
              <a:rPr lang="tr-TR" sz="1600" dirty="0">
                <a:solidFill>
                  <a:srgbClr val="0070C0"/>
                </a:solidFill>
                <a:latin typeface="Calibri" panose="020F0502020204030204" pitchFamily="34" charset="0"/>
                <a:cs typeface="Calibri" panose="020F0502020204030204" pitchFamily="34" charset="0"/>
              </a:rPr>
              <a:t>&gt;&gt;</a:t>
            </a:r>
            <a:r>
              <a:rPr lang="tr-TR" sz="1600" dirty="0" err="1">
                <a:solidFill>
                  <a:srgbClr val="0070C0"/>
                </a:solidFill>
                <a:latin typeface="Calibri" panose="020F0502020204030204" pitchFamily="34" charset="0"/>
                <a:cs typeface="Calibri" panose="020F0502020204030204" pitchFamily="34" charset="0"/>
              </a:rPr>
              <a:t>labelme</a:t>
            </a:r>
            <a:endParaRPr lang="tr-TR" sz="16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404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5D5E9-9FEE-0097-23C7-D82FFD611954}"/>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967B10EE-883D-69C5-F626-96C21FD1085A}"/>
              </a:ext>
            </a:extLst>
          </p:cNvPr>
          <p:cNvSpPr>
            <a:spLocks noGrp="1"/>
          </p:cNvSpPr>
          <p:nvPr>
            <p:ph type="title"/>
          </p:nvPr>
        </p:nvSpPr>
        <p:spPr>
          <a:xfrm>
            <a:off x="478302" y="0"/>
            <a:ext cx="7525386"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-&gt;Train </a:t>
            </a:r>
            <a:r>
              <a:rPr lang="tr-TR" sz="2000" dirty="0" err="1"/>
              <a:t>Custom</a:t>
            </a:r>
            <a:r>
              <a:rPr lang="tr-TR" sz="2000" dirty="0"/>
              <a:t> </a:t>
            </a:r>
            <a:r>
              <a:rPr lang="tr-TR" sz="2000" dirty="0" err="1"/>
              <a:t>Dataset</a:t>
            </a:r>
            <a:endParaRPr lang="tr-TR" sz="2000" dirty="0"/>
          </a:p>
        </p:txBody>
      </p:sp>
      <p:sp>
        <p:nvSpPr>
          <p:cNvPr id="7" name="Unvan 2">
            <a:extLst>
              <a:ext uri="{FF2B5EF4-FFF2-40B4-BE49-F238E27FC236}">
                <a16:creationId xmlns:a16="http://schemas.microsoft.com/office/drawing/2014/main" id="{93729825-26CD-CDDC-36C4-A5A735DFB074}"/>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74A80ADA-B3DB-67B0-3312-4A8B2BDDFDD9}"/>
              </a:ext>
            </a:extLst>
          </p:cNvPr>
          <p:cNvSpPr txBox="1">
            <a:spLocks/>
          </p:cNvSpPr>
          <p:nvPr/>
        </p:nvSpPr>
        <p:spPr>
          <a:xfrm>
            <a:off x="263582" y="604101"/>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Buraya kadar YOLOV11’in kendi ağırlıklarını kullanarak segmentasyon işlemini gerçekleştirdik.</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Ancak özel bir veri seti üzerinde de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eğitmemiz gereken durumlar ortaya çıkabilir.</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Bunun için öncelikle </a:t>
            </a:r>
            <a:r>
              <a:rPr lang="tr-TR" sz="1600" dirty="0" err="1">
                <a:latin typeface="Calibri" panose="020F0502020204030204" pitchFamily="34" charset="0"/>
                <a:cs typeface="Calibri" panose="020F0502020204030204" pitchFamily="34" charset="0"/>
              </a:rPr>
              <a:t>polly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point</a:t>
            </a:r>
            <a:r>
              <a:rPr lang="tr-TR" sz="1600" dirty="0">
                <a:latin typeface="Calibri" panose="020F0502020204030204" pitchFamily="34" charset="0"/>
                <a:cs typeface="Calibri" panose="020F0502020204030204" pitchFamily="34" charset="0"/>
              </a:rPr>
              <a:t> etiketlemenin yapıldığı bir veri setine ihtiyaç vardır.</a:t>
            </a: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a:t>
            </a:r>
            <a:r>
              <a:rPr lang="tr-TR" sz="1600" dirty="0" err="1">
                <a:latin typeface="Calibri" panose="020F0502020204030204" pitchFamily="34" charset="0"/>
                <a:cs typeface="Calibri" panose="020F0502020204030204" pitchFamily="34" charset="0"/>
              </a:rPr>
              <a:t>roboflow</a:t>
            </a:r>
            <a:r>
              <a:rPr lang="tr-TR" sz="1600" dirty="0">
                <a:latin typeface="Calibri" panose="020F0502020204030204" pitchFamily="34" charset="0"/>
                <a:cs typeface="Calibri" panose="020F0502020204030204" pitchFamily="34" charset="0"/>
              </a:rPr>
              <a:t> ile (https://roboflow.com/) yapılabilir. Ancak bir takım sınırlamalar olduğu için açık kaynak kodlu bir araç olan </a:t>
            </a:r>
            <a:r>
              <a:rPr lang="tr-TR" sz="1600" b="1" dirty="0" err="1">
                <a:solidFill>
                  <a:srgbClr val="0070C0"/>
                </a:solidFill>
                <a:latin typeface="Calibri" panose="020F0502020204030204" pitchFamily="34" charset="0"/>
                <a:cs typeface="Calibri" panose="020F0502020204030204" pitchFamily="34" charset="0"/>
              </a:rPr>
              <a:t>Labelme</a:t>
            </a:r>
            <a:r>
              <a:rPr lang="tr-TR" sz="1600" b="1" dirty="0">
                <a:solidFill>
                  <a:srgbClr val="0070C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kullanılabilir</a:t>
            </a:r>
            <a:r>
              <a:rPr lang="tr-TR" sz="1600" b="1" dirty="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araç </a:t>
            </a:r>
            <a:r>
              <a:rPr lang="tr-TR" sz="1600" b="1" dirty="0" err="1">
                <a:latin typeface="Calibri" panose="020F0502020204030204" pitchFamily="34" charset="0"/>
                <a:cs typeface="Calibri" panose="020F0502020204030204" pitchFamily="34" charset="0"/>
              </a:rPr>
              <a:t>polly</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point</a:t>
            </a:r>
            <a:r>
              <a:rPr lang="tr-TR" sz="1600" b="1" dirty="0">
                <a:latin typeface="Calibri" panose="020F0502020204030204" pitchFamily="34" charset="0"/>
                <a:cs typeface="Calibri" panose="020F0502020204030204" pitchFamily="34" charset="0"/>
              </a:rPr>
              <a:t> etiketlemeye </a:t>
            </a:r>
            <a:r>
              <a:rPr lang="tr-TR" sz="1600" dirty="0">
                <a:latin typeface="Calibri" panose="020F0502020204030204" pitchFamily="34" charset="0"/>
                <a:cs typeface="Calibri" panose="020F0502020204030204" pitchFamily="34" charset="0"/>
              </a:rPr>
              <a:t>izin vermektedir. </a:t>
            </a:r>
            <a:r>
              <a:rPr lang="tr-TR" sz="1600" dirty="0" err="1">
                <a:latin typeface="Calibri" panose="020F0502020204030204" pitchFamily="34" charset="0"/>
                <a:cs typeface="Calibri" panose="020F0502020204030204" pitchFamily="34" charset="0"/>
              </a:rPr>
              <a:t>Etikeylemeyi</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local’de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spyder</a:t>
            </a:r>
            <a:r>
              <a:rPr lang="tr-TR" sz="1600" dirty="0">
                <a:latin typeface="Calibri" panose="020F0502020204030204" pitchFamily="34" charset="0"/>
                <a:cs typeface="Calibri" panose="020F0502020204030204" pitchFamily="34" charset="0"/>
              </a:rPr>
              <a:t> üzerinde </a:t>
            </a:r>
            <a:r>
              <a:rPr lang="tr-TR" sz="1600" dirty="0" err="1">
                <a:latin typeface="Calibri" panose="020F0502020204030204" pitchFamily="34" charset="0"/>
                <a:cs typeface="Calibri" panose="020F0502020204030204" pitchFamily="34" charset="0"/>
              </a:rPr>
              <a:t>Labelme</a:t>
            </a:r>
            <a:r>
              <a:rPr lang="tr-TR" sz="1600" dirty="0">
                <a:latin typeface="Calibri" panose="020F0502020204030204" pitchFamily="34" charset="0"/>
                <a:cs typeface="Calibri" panose="020F0502020204030204" pitchFamily="34" charset="0"/>
              </a:rPr>
              <a:t> ile yapabilirsiniz. Aşağıdaki kodları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prompt’ta</a:t>
            </a:r>
            <a:r>
              <a:rPr lang="tr-TR" sz="1600" dirty="0">
                <a:latin typeface="Calibri" panose="020F0502020204030204" pitchFamily="34" charset="0"/>
                <a:cs typeface="Calibri" panose="020F0502020204030204" pitchFamily="34" charset="0"/>
              </a:rPr>
              <a:t> çalıştırın.</a:t>
            </a:r>
          </a:p>
          <a:p>
            <a:pPr lvl="2" algn="just">
              <a:lnSpc>
                <a:spcPct val="130000"/>
              </a:lnSpc>
              <a:spcAft>
                <a:spcPts val="1000"/>
              </a:spcAft>
            </a:pPr>
            <a:r>
              <a:rPr lang="tr-TR" sz="1600" dirty="0">
                <a:solidFill>
                  <a:srgbClr val="0070C0"/>
                </a:solidFill>
                <a:latin typeface="Calibri" panose="020F0502020204030204" pitchFamily="34" charset="0"/>
                <a:cs typeface="Calibri" panose="020F0502020204030204" pitchFamily="34" charset="0"/>
              </a:rPr>
              <a:t>&gt;&gt;</a:t>
            </a:r>
            <a:r>
              <a:rPr lang="tr-TR" sz="1600" dirty="0" err="1">
                <a:solidFill>
                  <a:srgbClr val="0070C0"/>
                </a:solidFill>
                <a:latin typeface="Calibri" panose="020F0502020204030204" pitchFamily="34" charset="0"/>
                <a:cs typeface="Calibri" panose="020F0502020204030204" pitchFamily="34" charset="0"/>
              </a:rPr>
              <a:t>pip</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install</a:t>
            </a:r>
            <a:r>
              <a:rPr lang="tr-TR" sz="1600" dirty="0">
                <a:solidFill>
                  <a:srgbClr val="0070C0"/>
                </a:solidFill>
                <a:latin typeface="Calibri" panose="020F0502020204030204" pitchFamily="34" charset="0"/>
                <a:cs typeface="Calibri" panose="020F0502020204030204" pitchFamily="34" charset="0"/>
              </a:rPr>
              <a:t> </a:t>
            </a:r>
            <a:r>
              <a:rPr lang="tr-TR" sz="1600" dirty="0" err="1">
                <a:solidFill>
                  <a:srgbClr val="0070C0"/>
                </a:solidFill>
                <a:latin typeface="Calibri" panose="020F0502020204030204" pitchFamily="34" charset="0"/>
                <a:cs typeface="Calibri" panose="020F0502020204030204" pitchFamily="34" charset="0"/>
              </a:rPr>
              <a:t>labelme</a:t>
            </a:r>
            <a:r>
              <a:rPr lang="tr-TR" sz="1600" dirty="0">
                <a:solidFill>
                  <a:srgbClr val="0070C0"/>
                </a:solidFill>
                <a:latin typeface="Calibri" panose="020F0502020204030204" pitchFamily="34" charset="0"/>
                <a:cs typeface="Calibri" panose="020F0502020204030204" pitchFamily="34" charset="0"/>
              </a:rPr>
              <a:t> </a:t>
            </a:r>
          </a:p>
          <a:p>
            <a:pPr lvl="2" algn="just">
              <a:lnSpc>
                <a:spcPct val="130000"/>
              </a:lnSpc>
              <a:spcAft>
                <a:spcPts val="1000"/>
              </a:spcAft>
            </a:pPr>
            <a:r>
              <a:rPr lang="tr-TR" sz="1600" dirty="0">
                <a:solidFill>
                  <a:srgbClr val="0070C0"/>
                </a:solidFill>
                <a:latin typeface="Calibri" panose="020F0502020204030204" pitchFamily="34" charset="0"/>
                <a:cs typeface="Calibri" panose="020F0502020204030204" pitchFamily="34" charset="0"/>
              </a:rPr>
              <a:t>&gt;&gt;</a:t>
            </a:r>
            <a:r>
              <a:rPr lang="tr-TR" sz="1600" dirty="0" err="1">
                <a:solidFill>
                  <a:srgbClr val="0070C0"/>
                </a:solidFill>
                <a:latin typeface="Calibri" panose="020F0502020204030204" pitchFamily="34" charset="0"/>
                <a:cs typeface="Calibri" panose="020F0502020204030204" pitchFamily="34" charset="0"/>
              </a:rPr>
              <a:t>labelme</a:t>
            </a:r>
            <a:endParaRPr lang="tr-TR" sz="16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072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6CAD-E1A9-A0E2-ECA2-75F30E29F8B8}"/>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B90C8AED-8A18-AC81-8325-1F696A7D1637}"/>
              </a:ext>
            </a:extLst>
          </p:cNvPr>
          <p:cNvSpPr>
            <a:spLocks noGrp="1"/>
          </p:cNvSpPr>
          <p:nvPr>
            <p:ph type="title"/>
          </p:nvPr>
        </p:nvSpPr>
        <p:spPr>
          <a:xfrm>
            <a:off x="478302" y="0"/>
            <a:ext cx="7525386"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-&gt;Train </a:t>
            </a:r>
            <a:r>
              <a:rPr lang="tr-TR" sz="2000" dirty="0" err="1"/>
              <a:t>Custom</a:t>
            </a:r>
            <a:r>
              <a:rPr lang="tr-TR" sz="2000" dirty="0"/>
              <a:t> </a:t>
            </a:r>
            <a:r>
              <a:rPr lang="tr-TR" sz="2000" dirty="0" err="1"/>
              <a:t>Dataset</a:t>
            </a:r>
            <a:endParaRPr lang="tr-TR" sz="2000" dirty="0"/>
          </a:p>
        </p:txBody>
      </p:sp>
      <p:sp>
        <p:nvSpPr>
          <p:cNvPr id="7" name="Unvan 2">
            <a:extLst>
              <a:ext uri="{FF2B5EF4-FFF2-40B4-BE49-F238E27FC236}">
                <a16:creationId xmlns:a16="http://schemas.microsoft.com/office/drawing/2014/main" id="{2D5DE1FC-4E89-CBE8-0ADA-9BACEA4A783C}"/>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C1ABC0C6-E66F-2285-C51B-B72F4B376D5A}"/>
              </a:ext>
            </a:extLst>
          </p:cNvPr>
          <p:cNvSpPr txBox="1">
            <a:spLocks/>
          </p:cNvSpPr>
          <p:nvPr/>
        </p:nvSpPr>
        <p:spPr>
          <a:xfrm>
            <a:off x="263582" y="604101"/>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solidFill>
                <a:srgbClr val="0070C0"/>
              </a:solidFill>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D290F5AC-D720-5041-CC7C-513C0C2F1EB3}"/>
              </a:ext>
            </a:extLst>
          </p:cNvPr>
          <p:cNvPicPr>
            <a:picLocks noChangeAspect="1"/>
          </p:cNvPicPr>
          <p:nvPr/>
        </p:nvPicPr>
        <p:blipFill>
          <a:blip r:embed="rId2"/>
          <a:stretch>
            <a:fillRect/>
          </a:stretch>
        </p:blipFill>
        <p:spPr>
          <a:xfrm>
            <a:off x="198783" y="429070"/>
            <a:ext cx="8352580" cy="4320000"/>
          </a:xfrm>
          <a:prstGeom prst="rect">
            <a:avLst/>
          </a:prstGeom>
        </p:spPr>
      </p:pic>
      <p:pic>
        <p:nvPicPr>
          <p:cNvPr id="8" name="Resim 7">
            <a:extLst>
              <a:ext uri="{FF2B5EF4-FFF2-40B4-BE49-F238E27FC236}">
                <a16:creationId xmlns:a16="http://schemas.microsoft.com/office/drawing/2014/main" id="{705DE583-FF92-1FA1-5B9F-D64EB4424740}"/>
              </a:ext>
            </a:extLst>
          </p:cNvPr>
          <p:cNvPicPr>
            <a:picLocks noChangeAspect="1"/>
          </p:cNvPicPr>
          <p:nvPr/>
        </p:nvPicPr>
        <p:blipFill>
          <a:blip r:embed="rId3"/>
          <a:stretch>
            <a:fillRect/>
          </a:stretch>
        </p:blipFill>
        <p:spPr>
          <a:xfrm>
            <a:off x="84448" y="604100"/>
            <a:ext cx="1381033" cy="1635434"/>
          </a:xfrm>
          <a:prstGeom prst="rect">
            <a:avLst/>
          </a:prstGeom>
        </p:spPr>
      </p:pic>
    </p:spTree>
    <p:extLst>
      <p:ext uri="{BB962C8B-B14F-4D97-AF65-F5344CB8AC3E}">
        <p14:creationId xmlns:p14="http://schemas.microsoft.com/office/powerpoint/2010/main" val="571057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E05C-7486-CBF1-7E6A-ECDDE5E095A1}"/>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2A94A5E9-47B1-A5F6-D5E7-544A5D2BDFF6}"/>
              </a:ext>
            </a:extLst>
          </p:cNvPr>
          <p:cNvSpPr>
            <a:spLocks noGrp="1"/>
          </p:cNvSpPr>
          <p:nvPr>
            <p:ph type="title"/>
          </p:nvPr>
        </p:nvSpPr>
        <p:spPr>
          <a:xfrm>
            <a:off x="478302" y="0"/>
            <a:ext cx="7525386"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-&gt;Train </a:t>
            </a:r>
            <a:r>
              <a:rPr lang="tr-TR" sz="2000" dirty="0" err="1"/>
              <a:t>Custom</a:t>
            </a:r>
            <a:r>
              <a:rPr lang="tr-TR" sz="2000" dirty="0"/>
              <a:t> </a:t>
            </a:r>
            <a:r>
              <a:rPr lang="tr-TR" sz="2000" dirty="0" err="1"/>
              <a:t>Dataset</a:t>
            </a:r>
            <a:endParaRPr lang="tr-TR" sz="2000" dirty="0"/>
          </a:p>
        </p:txBody>
      </p:sp>
      <p:sp>
        <p:nvSpPr>
          <p:cNvPr id="7" name="Unvan 2">
            <a:extLst>
              <a:ext uri="{FF2B5EF4-FFF2-40B4-BE49-F238E27FC236}">
                <a16:creationId xmlns:a16="http://schemas.microsoft.com/office/drawing/2014/main" id="{ABB01AFA-C454-B217-6101-2AF55BC20696}"/>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D920CE44-9413-B47E-A229-12DF3F9CA39B}"/>
              </a:ext>
            </a:extLst>
          </p:cNvPr>
          <p:cNvSpPr txBox="1">
            <a:spLocks/>
          </p:cNvSpPr>
          <p:nvPr/>
        </p:nvSpPr>
        <p:spPr>
          <a:xfrm>
            <a:off x="263582" y="400119"/>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yaptığınızda .</a:t>
            </a:r>
            <a:r>
              <a:rPr lang="tr-TR" sz="1600" dirty="0" err="1">
                <a:latin typeface="Calibri" panose="020F0502020204030204" pitchFamily="34" charset="0"/>
                <a:cs typeface="Calibri" panose="020F0502020204030204" pitchFamily="34" charset="0"/>
              </a:rPr>
              <a:t>json</a:t>
            </a:r>
            <a:r>
              <a:rPr lang="tr-TR" sz="1600" dirty="0">
                <a:latin typeface="Calibri" panose="020F0502020204030204" pitchFamily="34" charset="0"/>
                <a:cs typeface="Calibri" panose="020F0502020204030204" pitchFamily="34" charset="0"/>
              </a:rPr>
              <a:t> dosyası üretilir. Bu dosya YOLO formatında değildir. </a:t>
            </a:r>
          </a:p>
        </p:txBody>
      </p:sp>
      <p:pic>
        <p:nvPicPr>
          <p:cNvPr id="10" name="Resim 9">
            <a:extLst>
              <a:ext uri="{FF2B5EF4-FFF2-40B4-BE49-F238E27FC236}">
                <a16:creationId xmlns:a16="http://schemas.microsoft.com/office/drawing/2014/main" id="{38DD6832-A1D6-0F7A-C84C-CB1264E18045}"/>
              </a:ext>
            </a:extLst>
          </p:cNvPr>
          <p:cNvPicPr>
            <a:picLocks noChangeAspect="1"/>
          </p:cNvPicPr>
          <p:nvPr/>
        </p:nvPicPr>
        <p:blipFill>
          <a:blip r:embed="rId2"/>
          <a:stretch>
            <a:fillRect/>
          </a:stretch>
        </p:blipFill>
        <p:spPr>
          <a:xfrm>
            <a:off x="418327" y="808083"/>
            <a:ext cx="3254022" cy="4214084"/>
          </a:xfrm>
          <a:prstGeom prst="rect">
            <a:avLst/>
          </a:prstGeom>
        </p:spPr>
      </p:pic>
      <p:pic>
        <p:nvPicPr>
          <p:cNvPr id="12" name="Resim 11">
            <a:extLst>
              <a:ext uri="{FF2B5EF4-FFF2-40B4-BE49-F238E27FC236}">
                <a16:creationId xmlns:a16="http://schemas.microsoft.com/office/drawing/2014/main" id="{A6B6FFA2-BE82-5D75-3CD4-9D7952E04B96}"/>
              </a:ext>
            </a:extLst>
          </p:cNvPr>
          <p:cNvPicPr>
            <a:picLocks noChangeAspect="1"/>
          </p:cNvPicPr>
          <p:nvPr/>
        </p:nvPicPr>
        <p:blipFill>
          <a:blip r:embed="rId3"/>
          <a:stretch>
            <a:fillRect/>
          </a:stretch>
        </p:blipFill>
        <p:spPr>
          <a:xfrm>
            <a:off x="4143105" y="808083"/>
            <a:ext cx="2827265" cy="2187130"/>
          </a:xfrm>
          <a:prstGeom prst="rect">
            <a:avLst/>
          </a:prstGeom>
        </p:spPr>
      </p:pic>
    </p:spTree>
    <p:extLst>
      <p:ext uri="{BB962C8B-B14F-4D97-AF65-F5344CB8AC3E}">
        <p14:creationId xmlns:p14="http://schemas.microsoft.com/office/powerpoint/2010/main" val="3053678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5130-CCBC-993D-4AFC-FC7865AFB0B3}"/>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AD891909-FFA0-E2DF-95F2-1571E7223A8F}"/>
              </a:ext>
            </a:extLst>
          </p:cNvPr>
          <p:cNvSpPr>
            <a:spLocks noGrp="1"/>
          </p:cNvSpPr>
          <p:nvPr>
            <p:ph type="title"/>
          </p:nvPr>
        </p:nvSpPr>
        <p:spPr>
          <a:xfrm>
            <a:off x="478302" y="0"/>
            <a:ext cx="7525386" cy="604102"/>
          </a:xfrm>
        </p:spPr>
        <p:txBody>
          <a:bodyPr>
            <a:normAutofit fontScale="90000"/>
          </a:bodyPr>
          <a:lstStyle/>
          <a:p>
            <a:r>
              <a:rPr lang="tr-TR" sz="2000" dirty="0"/>
              <a:t>YOLO İle </a:t>
            </a:r>
            <a:r>
              <a:rPr lang="tr-TR" sz="2000" dirty="0" err="1"/>
              <a:t>PollyPoint</a:t>
            </a:r>
            <a:r>
              <a:rPr lang="tr-TR" sz="2000" dirty="0"/>
              <a:t> </a:t>
            </a:r>
            <a:r>
              <a:rPr lang="tr-TR" sz="2000" dirty="0" err="1"/>
              <a:t>Segmentation</a:t>
            </a:r>
            <a:r>
              <a:rPr lang="tr-TR" sz="2000" dirty="0"/>
              <a:t>-&gt;Train </a:t>
            </a:r>
            <a:r>
              <a:rPr lang="tr-TR" sz="2000" dirty="0" err="1"/>
              <a:t>Custom</a:t>
            </a:r>
            <a:r>
              <a:rPr lang="tr-TR" sz="2000" dirty="0"/>
              <a:t> </a:t>
            </a:r>
            <a:r>
              <a:rPr lang="tr-TR" sz="2000" dirty="0" err="1"/>
              <a:t>Dataset</a:t>
            </a:r>
            <a:endParaRPr lang="tr-TR" sz="2000" dirty="0"/>
          </a:p>
        </p:txBody>
      </p:sp>
      <p:sp>
        <p:nvSpPr>
          <p:cNvPr id="7" name="Unvan 2">
            <a:extLst>
              <a:ext uri="{FF2B5EF4-FFF2-40B4-BE49-F238E27FC236}">
                <a16:creationId xmlns:a16="http://schemas.microsoft.com/office/drawing/2014/main" id="{EEF286B2-B772-D9A3-0500-4EC7F88BD26C}"/>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EE0F4404-05B7-F0BC-C7FC-FFD7008A21E7}"/>
              </a:ext>
            </a:extLst>
          </p:cNvPr>
          <p:cNvSpPr txBox="1">
            <a:spLocks/>
          </p:cNvSpPr>
          <p:nvPr/>
        </p:nvSpPr>
        <p:spPr>
          <a:xfrm>
            <a:off x="263582" y="604101"/>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Yolo</a:t>
            </a:r>
            <a:r>
              <a:rPr lang="tr-TR" sz="1600" dirty="0">
                <a:latin typeface="Calibri" panose="020F0502020204030204" pitchFamily="34" charset="0"/>
                <a:cs typeface="Calibri" panose="020F0502020204030204" pitchFamily="34" charset="0"/>
              </a:rPr>
              <a:t> formatı </a:t>
            </a:r>
            <a:r>
              <a:rPr lang="tr-TR" sz="1600" dirty="0" err="1">
                <a:latin typeface="Calibri" panose="020F0502020204030204" pitchFamily="34" charset="0"/>
                <a:cs typeface="Calibri" panose="020F0502020204030204" pitchFamily="34" charset="0"/>
              </a:rPr>
              <a:t>polly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point</a:t>
            </a:r>
            <a:r>
              <a:rPr lang="tr-TR" sz="1600" dirty="0">
                <a:latin typeface="Calibri" panose="020F0502020204030204" pitchFamily="34" charset="0"/>
                <a:cs typeface="Calibri" panose="020F0502020204030204" pitchFamily="34" charset="0"/>
              </a:rPr>
              <a:t> için yani segmentasyon için aşağıdaki gibi olmalıdır. Bu nedenle .</a:t>
            </a:r>
            <a:r>
              <a:rPr lang="tr-TR" sz="1600" dirty="0" err="1">
                <a:latin typeface="Calibri" panose="020F0502020204030204" pitchFamily="34" charset="0"/>
                <a:cs typeface="Calibri" panose="020F0502020204030204" pitchFamily="34" charset="0"/>
              </a:rPr>
              <a:t>json</a:t>
            </a:r>
            <a:r>
              <a:rPr lang="tr-TR" sz="1600" dirty="0">
                <a:latin typeface="Calibri" panose="020F0502020204030204" pitchFamily="34" charset="0"/>
                <a:cs typeface="Calibri" panose="020F0502020204030204" pitchFamily="34" charset="0"/>
              </a:rPr>
              <a:t> dosyası içindeki bilgiler okunarak YOLO formatına dönüştürülmelidir.</a:t>
            </a:r>
          </a:p>
        </p:txBody>
      </p:sp>
      <p:pic>
        <p:nvPicPr>
          <p:cNvPr id="6" name="Resim 5">
            <a:extLst>
              <a:ext uri="{FF2B5EF4-FFF2-40B4-BE49-F238E27FC236}">
                <a16:creationId xmlns:a16="http://schemas.microsoft.com/office/drawing/2014/main" id="{17FF297C-9088-2A5F-72BF-5CF326DC37E9}"/>
              </a:ext>
            </a:extLst>
          </p:cNvPr>
          <p:cNvPicPr>
            <a:picLocks noChangeAspect="1"/>
          </p:cNvPicPr>
          <p:nvPr/>
        </p:nvPicPr>
        <p:blipFill>
          <a:blip r:embed="rId2"/>
          <a:stretch>
            <a:fillRect/>
          </a:stretch>
        </p:blipFill>
        <p:spPr>
          <a:xfrm>
            <a:off x="979497" y="1501460"/>
            <a:ext cx="6522996" cy="1899509"/>
          </a:xfrm>
          <a:prstGeom prst="rect">
            <a:avLst/>
          </a:prstGeom>
        </p:spPr>
      </p:pic>
    </p:spTree>
    <p:extLst>
      <p:ext uri="{BB962C8B-B14F-4D97-AF65-F5344CB8AC3E}">
        <p14:creationId xmlns:p14="http://schemas.microsoft.com/office/powerpoint/2010/main" val="689968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71242-8C1A-6360-77D1-70BBD731357F}"/>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37060F56-0167-76EB-882E-223DF98680B7}"/>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(labelme2yolo.py)</a:t>
            </a:r>
          </a:p>
        </p:txBody>
      </p:sp>
      <p:sp>
        <p:nvSpPr>
          <p:cNvPr id="7" name="Unvan 2">
            <a:extLst>
              <a:ext uri="{FF2B5EF4-FFF2-40B4-BE49-F238E27FC236}">
                <a16:creationId xmlns:a16="http://schemas.microsoft.com/office/drawing/2014/main" id="{032AE398-CACA-0E96-E1DF-94E2DAA6D4EC}"/>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D1DE3228-164C-6A17-8DD1-26BB9881E26C}"/>
              </a:ext>
            </a:extLst>
          </p:cNvPr>
          <p:cNvSpPr txBox="1">
            <a:spLocks/>
          </p:cNvSpPr>
          <p:nvPr/>
        </p:nvSpPr>
        <p:spPr>
          <a:xfrm>
            <a:off x="263582" y="330153"/>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Labelme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json</a:t>
            </a:r>
            <a:r>
              <a:rPr lang="tr-TR" sz="1600" dirty="0">
                <a:latin typeface="Calibri" panose="020F0502020204030204" pitchFamily="34" charset="0"/>
                <a:cs typeface="Calibri" panose="020F0502020204030204" pitchFamily="34" charset="0"/>
              </a:rPr>
              <a:t> dosyalarını YOLO formatına aşağıdaki kodlarla dönüştürebilirsiniz.</a:t>
            </a:r>
          </a:p>
        </p:txBody>
      </p:sp>
      <p:pic>
        <p:nvPicPr>
          <p:cNvPr id="9" name="Resim 8">
            <a:extLst>
              <a:ext uri="{FF2B5EF4-FFF2-40B4-BE49-F238E27FC236}">
                <a16:creationId xmlns:a16="http://schemas.microsoft.com/office/drawing/2014/main" id="{881D9911-8A92-E36A-61F4-2AD0E4A02012}"/>
              </a:ext>
            </a:extLst>
          </p:cNvPr>
          <p:cNvPicPr>
            <a:picLocks noChangeAspect="1"/>
          </p:cNvPicPr>
          <p:nvPr/>
        </p:nvPicPr>
        <p:blipFill>
          <a:blip r:embed="rId2"/>
          <a:stretch>
            <a:fillRect/>
          </a:stretch>
        </p:blipFill>
        <p:spPr>
          <a:xfrm>
            <a:off x="141832" y="748755"/>
            <a:ext cx="3507349" cy="4140045"/>
          </a:xfrm>
          <a:prstGeom prst="rect">
            <a:avLst/>
          </a:prstGeom>
        </p:spPr>
      </p:pic>
      <p:pic>
        <p:nvPicPr>
          <p:cNvPr id="11" name="Resim 10">
            <a:extLst>
              <a:ext uri="{FF2B5EF4-FFF2-40B4-BE49-F238E27FC236}">
                <a16:creationId xmlns:a16="http://schemas.microsoft.com/office/drawing/2014/main" id="{A323E525-758E-B7B3-3BF2-CC8232A70765}"/>
              </a:ext>
            </a:extLst>
          </p:cNvPr>
          <p:cNvPicPr>
            <a:picLocks noChangeAspect="1"/>
          </p:cNvPicPr>
          <p:nvPr/>
        </p:nvPicPr>
        <p:blipFill>
          <a:blip r:embed="rId3"/>
          <a:srcRect l="6121"/>
          <a:stretch/>
        </p:blipFill>
        <p:spPr>
          <a:xfrm>
            <a:off x="3687595" y="748755"/>
            <a:ext cx="5420590" cy="2801418"/>
          </a:xfrm>
          <a:prstGeom prst="rect">
            <a:avLst/>
          </a:prstGeom>
        </p:spPr>
      </p:pic>
    </p:spTree>
    <p:extLst>
      <p:ext uri="{BB962C8B-B14F-4D97-AF65-F5344CB8AC3E}">
        <p14:creationId xmlns:p14="http://schemas.microsoft.com/office/powerpoint/2010/main" val="1978236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6F5B-85E6-EA51-503E-DCE86A20AAD5}"/>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4920446F-0F4F-93C8-F808-45E806869D03}"/>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(labelme2yolo.py)</a:t>
            </a:r>
          </a:p>
        </p:txBody>
      </p:sp>
      <p:sp>
        <p:nvSpPr>
          <p:cNvPr id="7" name="Unvan 2">
            <a:extLst>
              <a:ext uri="{FF2B5EF4-FFF2-40B4-BE49-F238E27FC236}">
                <a16:creationId xmlns:a16="http://schemas.microsoft.com/office/drawing/2014/main" id="{F70C35C3-A625-FA66-5E35-26D15ECBC6E8}"/>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26741810-3FD2-1F0D-F2C1-179153139246}"/>
              </a:ext>
            </a:extLst>
          </p:cNvPr>
          <p:cNvSpPr txBox="1">
            <a:spLocks/>
          </p:cNvSpPr>
          <p:nvPr/>
        </p:nvSpPr>
        <p:spPr>
          <a:xfrm>
            <a:off x="263582" y="330153"/>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E2F32ECD-F272-1F0F-4EFE-8EB7958E2674}"/>
              </a:ext>
            </a:extLst>
          </p:cNvPr>
          <p:cNvPicPr>
            <a:picLocks noChangeAspect="1"/>
          </p:cNvPicPr>
          <p:nvPr/>
        </p:nvPicPr>
        <p:blipFill>
          <a:blip r:embed="rId2"/>
          <a:stretch>
            <a:fillRect/>
          </a:stretch>
        </p:blipFill>
        <p:spPr>
          <a:xfrm>
            <a:off x="373016" y="604102"/>
            <a:ext cx="8397968" cy="1676545"/>
          </a:xfrm>
          <a:prstGeom prst="rect">
            <a:avLst/>
          </a:prstGeom>
        </p:spPr>
      </p:pic>
      <p:pic>
        <p:nvPicPr>
          <p:cNvPr id="8" name="Resim 7">
            <a:extLst>
              <a:ext uri="{FF2B5EF4-FFF2-40B4-BE49-F238E27FC236}">
                <a16:creationId xmlns:a16="http://schemas.microsoft.com/office/drawing/2014/main" id="{34D21578-67D3-0AFD-A500-EEEB6509DB22}"/>
              </a:ext>
            </a:extLst>
          </p:cNvPr>
          <p:cNvPicPr>
            <a:picLocks noChangeAspect="1"/>
          </p:cNvPicPr>
          <p:nvPr/>
        </p:nvPicPr>
        <p:blipFill>
          <a:blip r:embed="rId3"/>
          <a:stretch>
            <a:fillRect/>
          </a:stretch>
        </p:blipFill>
        <p:spPr>
          <a:xfrm>
            <a:off x="627863" y="2356100"/>
            <a:ext cx="7019984" cy="2532700"/>
          </a:xfrm>
          <a:prstGeom prst="rect">
            <a:avLst/>
          </a:prstGeom>
        </p:spPr>
      </p:pic>
    </p:spTree>
    <p:extLst>
      <p:ext uri="{BB962C8B-B14F-4D97-AF65-F5344CB8AC3E}">
        <p14:creationId xmlns:p14="http://schemas.microsoft.com/office/powerpoint/2010/main" val="3841572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AC80D-F6D0-B8B5-A137-66E635A12DDA}"/>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CE62DDDC-9837-1E36-9D65-587CA36D1762}"/>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4EF7DF06-82D5-D4DA-93EE-1BDBFA652EAA}"/>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D55216D1-2A0F-409C-7B0C-7004640CC9DD}"/>
              </a:ext>
            </a:extLst>
          </p:cNvPr>
          <p:cNvSpPr txBox="1">
            <a:spLocks/>
          </p:cNvSpPr>
          <p:nvPr/>
        </p:nvSpPr>
        <p:spPr>
          <a:xfrm>
            <a:off x="284190"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Yukarıdaki </a:t>
            </a:r>
            <a:r>
              <a:rPr lang="tr-TR" sz="1600" dirty="0" err="1">
                <a:latin typeface="Calibri" panose="020F0502020204030204" pitchFamily="34" charset="0"/>
                <a:cs typeface="Calibri" panose="020F0502020204030204" pitchFamily="34" charset="0"/>
              </a:rPr>
              <a:t>datasets</a:t>
            </a:r>
            <a:r>
              <a:rPr lang="tr-TR" sz="1600" dirty="0">
                <a:latin typeface="Calibri" panose="020F0502020204030204" pitchFamily="34" charset="0"/>
                <a:cs typeface="Calibri" panose="020F0502020204030204" pitchFamily="34" charset="0"/>
              </a:rPr>
              <a:t> ve YoloProject1 klasörlerini Google </a:t>
            </a:r>
            <a:r>
              <a:rPr lang="tr-TR" sz="1600" dirty="0" err="1">
                <a:latin typeface="Calibri" panose="020F0502020204030204" pitchFamily="34" charset="0"/>
                <a:cs typeface="Calibri" panose="020F0502020204030204" pitchFamily="34" charset="0"/>
              </a:rPr>
              <a:t>drive’da</a:t>
            </a:r>
            <a:r>
              <a:rPr lang="tr-TR" sz="1600" dirty="0">
                <a:latin typeface="Calibri" panose="020F0502020204030204" pitchFamily="34" charset="0"/>
                <a:cs typeface="Calibri" panose="020F0502020204030204" pitchFamily="34" charset="0"/>
              </a:rPr>
              <a:t> oluşturun.</a:t>
            </a:r>
          </a:p>
        </p:txBody>
      </p:sp>
      <p:pic>
        <p:nvPicPr>
          <p:cNvPr id="6" name="Resim 5">
            <a:extLst>
              <a:ext uri="{FF2B5EF4-FFF2-40B4-BE49-F238E27FC236}">
                <a16:creationId xmlns:a16="http://schemas.microsoft.com/office/drawing/2014/main" id="{9FF89220-D32A-BE77-7718-37CE53A05A7A}"/>
              </a:ext>
            </a:extLst>
          </p:cNvPr>
          <p:cNvPicPr>
            <a:picLocks noChangeAspect="1"/>
          </p:cNvPicPr>
          <p:nvPr/>
        </p:nvPicPr>
        <p:blipFill>
          <a:blip r:embed="rId2"/>
          <a:stretch>
            <a:fillRect/>
          </a:stretch>
        </p:blipFill>
        <p:spPr>
          <a:xfrm>
            <a:off x="521213" y="659516"/>
            <a:ext cx="2514818" cy="548688"/>
          </a:xfrm>
          <a:prstGeom prst="rect">
            <a:avLst/>
          </a:prstGeom>
        </p:spPr>
      </p:pic>
      <p:pic>
        <p:nvPicPr>
          <p:cNvPr id="10" name="Resim 9">
            <a:extLst>
              <a:ext uri="{FF2B5EF4-FFF2-40B4-BE49-F238E27FC236}">
                <a16:creationId xmlns:a16="http://schemas.microsoft.com/office/drawing/2014/main" id="{0BF825D1-B7CF-2DC5-1054-42A126CB2C94}"/>
              </a:ext>
            </a:extLst>
          </p:cNvPr>
          <p:cNvPicPr>
            <a:picLocks noChangeAspect="1"/>
          </p:cNvPicPr>
          <p:nvPr/>
        </p:nvPicPr>
        <p:blipFill>
          <a:blip r:embed="rId3"/>
          <a:srcRect l="15475"/>
          <a:stretch/>
        </p:blipFill>
        <p:spPr>
          <a:xfrm>
            <a:off x="521213" y="1327490"/>
            <a:ext cx="2080558" cy="861135"/>
          </a:xfrm>
          <a:prstGeom prst="rect">
            <a:avLst/>
          </a:prstGeom>
        </p:spPr>
      </p:pic>
      <p:pic>
        <p:nvPicPr>
          <p:cNvPr id="12" name="Resim 11">
            <a:extLst>
              <a:ext uri="{FF2B5EF4-FFF2-40B4-BE49-F238E27FC236}">
                <a16:creationId xmlns:a16="http://schemas.microsoft.com/office/drawing/2014/main" id="{7ED58930-0DEC-6B2A-BA5C-297BA3900CD8}"/>
              </a:ext>
            </a:extLst>
          </p:cNvPr>
          <p:cNvPicPr>
            <a:picLocks noChangeAspect="1"/>
          </p:cNvPicPr>
          <p:nvPr/>
        </p:nvPicPr>
        <p:blipFill>
          <a:blip r:embed="rId4"/>
          <a:stretch>
            <a:fillRect/>
          </a:stretch>
        </p:blipFill>
        <p:spPr>
          <a:xfrm>
            <a:off x="521213" y="2506846"/>
            <a:ext cx="6759526" cy="1699407"/>
          </a:xfrm>
          <a:prstGeom prst="rect">
            <a:avLst/>
          </a:prstGeom>
        </p:spPr>
      </p:pic>
    </p:spTree>
    <p:extLst>
      <p:ext uri="{BB962C8B-B14F-4D97-AF65-F5344CB8AC3E}">
        <p14:creationId xmlns:p14="http://schemas.microsoft.com/office/powerpoint/2010/main" val="1294095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54EB-AA3A-BF9E-0349-5030068B5074}"/>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26F95D4E-0834-E5D7-DE89-2FADC47F6909}"/>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B3DF4252-1FFE-52C0-609F-0034D500720E}"/>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Önceki slayttaki ayarlar yapıldıktan sonra veri seti aşağıdaki formatta </a:t>
            </a:r>
            <a:r>
              <a:rPr lang="tr-TR" sz="1500" dirty="0" err="1">
                <a:latin typeface="Calibri" panose="020F0502020204030204" pitchFamily="34" charset="0"/>
                <a:cs typeface="Calibri" panose="020F0502020204030204" pitchFamily="34" charset="0"/>
              </a:rPr>
              <a:t>drive’daki</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datasets</a:t>
            </a:r>
            <a:r>
              <a:rPr lang="tr-TR" sz="1500" dirty="0">
                <a:latin typeface="Calibri" panose="020F0502020204030204" pitchFamily="34" charset="0"/>
                <a:cs typeface="Calibri" panose="020F0502020204030204" pitchFamily="34" charset="0"/>
              </a:rPr>
              <a:t> klasörüne yüklenmelidir. </a:t>
            </a:r>
            <a:r>
              <a:rPr lang="tr-TR" sz="1500" dirty="0" err="1">
                <a:latin typeface="Calibri" panose="020F0502020204030204" pitchFamily="34" charset="0"/>
                <a:cs typeface="Calibri" panose="020F0502020204030204" pitchFamily="34" charset="0"/>
              </a:rPr>
              <a:t>Images</a:t>
            </a:r>
            <a:r>
              <a:rPr lang="tr-TR" sz="1500" dirty="0">
                <a:latin typeface="Calibri" panose="020F0502020204030204" pitchFamily="34" charset="0"/>
                <a:cs typeface="Calibri" panose="020F0502020204030204" pitchFamily="34" charset="0"/>
              </a:rPr>
              <a:t> ve </a:t>
            </a:r>
            <a:r>
              <a:rPr lang="tr-TR" sz="1500" dirty="0" err="1">
                <a:latin typeface="Calibri" panose="020F0502020204030204" pitchFamily="34" charset="0"/>
                <a:cs typeface="Calibri" panose="020F0502020204030204" pitchFamily="34" charset="0"/>
              </a:rPr>
              <a:t>labels</a:t>
            </a:r>
            <a:r>
              <a:rPr lang="tr-TR" sz="1500" dirty="0">
                <a:latin typeface="Calibri" panose="020F0502020204030204" pitchFamily="34" charset="0"/>
                <a:cs typeface="Calibri" panose="020F0502020204030204" pitchFamily="34" charset="0"/>
              </a:rPr>
              <a:t> klasörleri içinde </a:t>
            </a:r>
            <a:r>
              <a:rPr lang="tr-TR" sz="1500" dirty="0" err="1">
                <a:latin typeface="Calibri" panose="020F0502020204030204" pitchFamily="34" charset="0"/>
                <a:cs typeface="Calibri" panose="020F0502020204030204" pitchFamily="34" charset="0"/>
              </a:rPr>
              <a:t>train</a:t>
            </a:r>
            <a:r>
              <a:rPr lang="tr-TR" sz="1500" dirty="0">
                <a:latin typeface="Calibri" panose="020F0502020204030204" pitchFamily="34" charset="0"/>
                <a:cs typeface="Calibri" panose="020F0502020204030204" pitchFamily="34" charset="0"/>
              </a:rPr>
              <a:t> ve </a:t>
            </a:r>
            <a:r>
              <a:rPr lang="tr-TR" sz="1500" dirty="0" err="1">
                <a:latin typeface="Calibri" panose="020F0502020204030204" pitchFamily="34" charset="0"/>
                <a:cs typeface="Calibri" panose="020F0502020204030204" pitchFamily="34" charset="0"/>
              </a:rPr>
              <a:t>val</a:t>
            </a:r>
            <a:r>
              <a:rPr lang="tr-TR" sz="1500" dirty="0">
                <a:latin typeface="Calibri" panose="020F0502020204030204" pitchFamily="34" charset="0"/>
                <a:cs typeface="Calibri" panose="020F0502020204030204" pitchFamily="34" charset="0"/>
              </a:rPr>
              <a:t> klasörleri olmak zorundadır.</a:t>
            </a:r>
          </a:p>
        </p:txBody>
      </p:sp>
      <p:sp>
        <p:nvSpPr>
          <p:cNvPr id="2" name="Unvan 2">
            <a:extLst>
              <a:ext uri="{FF2B5EF4-FFF2-40B4-BE49-F238E27FC236}">
                <a16:creationId xmlns:a16="http://schemas.microsoft.com/office/drawing/2014/main" id="{2ABA62F9-26EB-B192-0FA8-485987B6E3D6}"/>
              </a:ext>
            </a:extLst>
          </p:cNvPr>
          <p:cNvSpPr txBox="1">
            <a:spLocks/>
          </p:cNvSpPr>
          <p:nvPr/>
        </p:nvSpPr>
        <p:spPr>
          <a:xfrm>
            <a:off x="284190"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15" name="Resim 14">
            <a:extLst>
              <a:ext uri="{FF2B5EF4-FFF2-40B4-BE49-F238E27FC236}">
                <a16:creationId xmlns:a16="http://schemas.microsoft.com/office/drawing/2014/main" id="{5DE265A1-2296-8113-C682-1F9699B287B2}"/>
              </a:ext>
            </a:extLst>
          </p:cNvPr>
          <p:cNvPicPr>
            <a:picLocks noChangeAspect="1"/>
          </p:cNvPicPr>
          <p:nvPr/>
        </p:nvPicPr>
        <p:blipFill>
          <a:blip r:embed="rId2"/>
          <a:stretch>
            <a:fillRect/>
          </a:stretch>
        </p:blipFill>
        <p:spPr>
          <a:xfrm>
            <a:off x="334913" y="1449096"/>
            <a:ext cx="7810281" cy="2528509"/>
          </a:xfrm>
          <a:prstGeom prst="rect">
            <a:avLst/>
          </a:prstGeom>
        </p:spPr>
      </p:pic>
    </p:spTree>
    <p:extLst>
      <p:ext uri="{BB962C8B-B14F-4D97-AF65-F5344CB8AC3E}">
        <p14:creationId xmlns:p14="http://schemas.microsoft.com/office/powerpoint/2010/main" val="3495119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9D7B-FCD8-D2F0-88FA-A9DECC9A9EFC}"/>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3EDEA925-EB05-DAD5-71FA-4C7A1360942C}"/>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25FAAF83-EADA-DC71-D202-EF172A50DE56}"/>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Önceki slayttaki ayarlar yapıldıktan sonra veri seti aşağıdaki formatta </a:t>
            </a:r>
            <a:r>
              <a:rPr lang="tr-TR" sz="1500" dirty="0" err="1">
                <a:latin typeface="Calibri" panose="020F0502020204030204" pitchFamily="34" charset="0"/>
                <a:cs typeface="Calibri" panose="020F0502020204030204" pitchFamily="34" charset="0"/>
              </a:rPr>
              <a:t>drive’daki</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datasets</a:t>
            </a:r>
            <a:r>
              <a:rPr lang="tr-TR" sz="1500" dirty="0">
                <a:latin typeface="Calibri" panose="020F0502020204030204" pitchFamily="34" charset="0"/>
                <a:cs typeface="Calibri" panose="020F0502020204030204" pitchFamily="34" charset="0"/>
              </a:rPr>
              <a:t> klasörüne yüklenmelidir. </a:t>
            </a:r>
            <a:r>
              <a:rPr lang="tr-TR" sz="1500" dirty="0" err="1">
                <a:latin typeface="Calibri" panose="020F0502020204030204" pitchFamily="34" charset="0"/>
                <a:cs typeface="Calibri" panose="020F0502020204030204" pitchFamily="34" charset="0"/>
              </a:rPr>
              <a:t>Images</a:t>
            </a:r>
            <a:r>
              <a:rPr lang="tr-TR" sz="1500" dirty="0">
                <a:latin typeface="Calibri" panose="020F0502020204030204" pitchFamily="34" charset="0"/>
                <a:cs typeface="Calibri" panose="020F0502020204030204" pitchFamily="34" charset="0"/>
              </a:rPr>
              <a:t> ve </a:t>
            </a:r>
            <a:r>
              <a:rPr lang="tr-TR" sz="1500" dirty="0" err="1">
                <a:latin typeface="Calibri" panose="020F0502020204030204" pitchFamily="34" charset="0"/>
                <a:cs typeface="Calibri" panose="020F0502020204030204" pitchFamily="34" charset="0"/>
              </a:rPr>
              <a:t>labels</a:t>
            </a:r>
            <a:r>
              <a:rPr lang="tr-TR" sz="1500" dirty="0">
                <a:latin typeface="Calibri" panose="020F0502020204030204" pitchFamily="34" charset="0"/>
                <a:cs typeface="Calibri" panose="020F0502020204030204" pitchFamily="34" charset="0"/>
              </a:rPr>
              <a:t> klasörleri içinde </a:t>
            </a:r>
            <a:r>
              <a:rPr lang="tr-TR" sz="1500" dirty="0" err="1">
                <a:latin typeface="Calibri" panose="020F0502020204030204" pitchFamily="34" charset="0"/>
                <a:cs typeface="Calibri" panose="020F0502020204030204" pitchFamily="34" charset="0"/>
              </a:rPr>
              <a:t>train</a:t>
            </a:r>
            <a:r>
              <a:rPr lang="tr-TR" sz="1500" dirty="0">
                <a:latin typeface="Calibri" panose="020F0502020204030204" pitchFamily="34" charset="0"/>
                <a:cs typeface="Calibri" panose="020F0502020204030204" pitchFamily="34" charset="0"/>
              </a:rPr>
              <a:t> ve </a:t>
            </a:r>
            <a:r>
              <a:rPr lang="tr-TR" sz="1500" dirty="0" err="1">
                <a:latin typeface="Calibri" panose="020F0502020204030204" pitchFamily="34" charset="0"/>
                <a:cs typeface="Calibri" panose="020F0502020204030204" pitchFamily="34" charset="0"/>
              </a:rPr>
              <a:t>val</a:t>
            </a:r>
            <a:r>
              <a:rPr lang="tr-TR" sz="1500" dirty="0">
                <a:latin typeface="Calibri" panose="020F0502020204030204" pitchFamily="34" charset="0"/>
                <a:cs typeface="Calibri" panose="020F0502020204030204" pitchFamily="34" charset="0"/>
              </a:rPr>
              <a:t> klasörleri olmak zorundadır.</a:t>
            </a:r>
          </a:p>
        </p:txBody>
      </p:sp>
      <p:sp>
        <p:nvSpPr>
          <p:cNvPr id="2" name="Unvan 2">
            <a:extLst>
              <a:ext uri="{FF2B5EF4-FFF2-40B4-BE49-F238E27FC236}">
                <a16:creationId xmlns:a16="http://schemas.microsoft.com/office/drawing/2014/main" id="{CB9DC065-141E-3397-2858-E74093A266B1}"/>
              </a:ext>
            </a:extLst>
          </p:cNvPr>
          <p:cNvSpPr txBox="1">
            <a:spLocks/>
          </p:cNvSpPr>
          <p:nvPr/>
        </p:nvSpPr>
        <p:spPr>
          <a:xfrm>
            <a:off x="284190"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C6D60BF0-86BA-1ED8-9905-CC85C816DF1B}"/>
              </a:ext>
            </a:extLst>
          </p:cNvPr>
          <p:cNvPicPr>
            <a:picLocks noChangeAspect="1"/>
          </p:cNvPicPr>
          <p:nvPr/>
        </p:nvPicPr>
        <p:blipFill>
          <a:blip r:embed="rId2"/>
          <a:stretch>
            <a:fillRect/>
          </a:stretch>
        </p:blipFill>
        <p:spPr>
          <a:xfrm>
            <a:off x="262516" y="1474375"/>
            <a:ext cx="8618967" cy="2194750"/>
          </a:xfrm>
          <a:prstGeom prst="rect">
            <a:avLst/>
          </a:prstGeom>
        </p:spPr>
      </p:pic>
    </p:spTree>
    <p:extLst>
      <p:ext uri="{BB962C8B-B14F-4D97-AF65-F5344CB8AC3E}">
        <p14:creationId xmlns:p14="http://schemas.microsoft.com/office/powerpoint/2010/main" val="2294743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1259" y="20777"/>
            <a:ext cx="7924143" cy="674031"/>
          </a:xfrm>
          <a:prstGeom prst="rect">
            <a:avLst/>
          </a:prstGeom>
        </p:spPr>
        <p:txBody>
          <a:bodyPr wrap="square">
            <a:spAutoFit/>
          </a:bodyPr>
          <a:lstStyle/>
          <a:p>
            <a:r>
              <a:rPr lang="en-US" sz="2100" b="1" dirty="0">
                <a:solidFill>
                  <a:schemeClr val="accent2">
                    <a:lumMod val="75000"/>
                  </a:schemeClr>
                </a:solidFill>
                <a:latin typeface="Times New Roman" pitchFamily="18" charset="0"/>
                <a:cs typeface="Times New Roman" pitchFamily="18" charset="0"/>
              </a:rPr>
              <a:t>Material and methods </a:t>
            </a:r>
            <a:br>
              <a:rPr lang="en-US" sz="2100" dirty="0">
                <a:latin typeface="Times New Roman" pitchFamily="18" charset="0"/>
                <a:cs typeface="Times New Roman" pitchFamily="18" charset="0"/>
              </a:rPr>
            </a:br>
            <a:r>
              <a:rPr lang="en-US" sz="2100" dirty="0">
                <a:solidFill>
                  <a:schemeClr val="accent5">
                    <a:lumMod val="60000"/>
                    <a:lumOff val="40000"/>
                  </a:schemeClr>
                </a:solidFill>
                <a:latin typeface="Times New Roman" pitchFamily="18" charset="0"/>
                <a:cs typeface="Times New Roman" pitchFamily="18" charset="0"/>
              </a:rPr>
              <a:t>3</a:t>
            </a:r>
            <a:r>
              <a:rPr lang="en-US" sz="2100" dirty="0">
                <a:latin typeface="Times New Roman" pitchFamily="18" charset="0"/>
                <a:cs typeface="Times New Roman" pitchFamily="18" charset="0"/>
              </a:rPr>
              <a:t>.</a:t>
            </a:r>
            <a:r>
              <a:rPr lang="en-US" sz="825" dirty="0"/>
              <a:t> </a:t>
            </a:r>
            <a:r>
              <a:rPr lang="en-US" sz="2100" b="1" dirty="0">
                <a:solidFill>
                  <a:schemeClr val="accent2">
                    <a:lumMod val="75000"/>
                  </a:schemeClr>
                </a:solidFill>
                <a:latin typeface="Times New Roman" pitchFamily="18" charset="0"/>
                <a:cs typeface="Times New Roman" pitchFamily="18" charset="0"/>
              </a:rPr>
              <a:t>Parameter evaluation</a:t>
            </a:r>
            <a:r>
              <a:rPr lang="tr-TR" sz="2100" b="1" dirty="0">
                <a:solidFill>
                  <a:schemeClr val="accent2">
                    <a:lumMod val="75000"/>
                  </a:schemeClr>
                </a:solidFill>
                <a:latin typeface="Times New Roman" pitchFamily="18" charset="0"/>
                <a:cs typeface="Times New Roman" pitchFamily="18" charset="0"/>
              </a:rPr>
              <a:t>-</a:t>
            </a:r>
            <a:r>
              <a:rPr lang="tr-TR" sz="2100" b="1" dirty="0" err="1">
                <a:solidFill>
                  <a:schemeClr val="accent2">
                    <a:lumMod val="75000"/>
                  </a:schemeClr>
                </a:solidFill>
                <a:latin typeface="Times New Roman" pitchFamily="18" charset="0"/>
                <a:cs typeface="Times New Roman" pitchFamily="18" charset="0"/>
              </a:rPr>
              <a:t>Dice</a:t>
            </a:r>
            <a:r>
              <a:rPr lang="tr-TR" sz="2100" b="1" dirty="0">
                <a:solidFill>
                  <a:schemeClr val="accent2">
                    <a:lumMod val="75000"/>
                  </a:schemeClr>
                </a:solidFill>
                <a:latin typeface="Times New Roman" pitchFamily="18" charset="0"/>
                <a:cs typeface="Times New Roman" pitchFamily="18" charset="0"/>
              </a:rPr>
              <a:t>-&gt;Dice.py</a:t>
            </a:r>
            <a:endParaRPr lang="en-US" sz="2100" b="1" dirty="0">
              <a:solidFill>
                <a:schemeClr val="accent2">
                  <a:lumMod val="75000"/>
                </a:schemeClr>
              </a:solidFill>
              <a:latin typeface="Times New Roman" pitchFamily="18" charset="0"/>
              <a:cs typeface="Times New Roman" pitchFamily="18" charset="0"/>
            </a:endParaRPr>
          </a:p>
        </p:txBody>
      </p:sp>
      <p:pic>
        <p:nvPicPr>
          <p:cNvPr id="7" name="Resim 6">
            <a:extLst>
              <a:ext uri="{FF2B5EF4-FFF2-40B4-BE49-F238E27FC236}">
                <a16:creationId xmlns:a16="http://schemas.microsoft.com/office/drawing/2014/main" id="{156A5A99-820B-9832-EEFE-70F5BC7B6298}"/>
              </a:ext>
            </a:extLst>
          </p:cNvPr>
          <p:cNvPicPr>
            <a:picLocks noChangeAspect="1"/>
          </p:cNvPicPr>
          <p:nvPr/>
        </p:nvPicPr>
        <p:blipFill>
          <a:blip r:embed="rId3"/>
          <a:stretch>
            <a:fillRect/>
          </a:stretch>
        </p:blipFill>
        <p:spPr>
          <a:xfrm>
            <a:off x="5593559" y="285750"/>
            <a:ext cx="3321844" cy="1293019"/>
          </a:xfrm>
          <a:prstGeom prst="rect">
            <a:avLst/>
          </a:prstGeom>
        </p:spPr>
      </p:pic>
      <p:sp>
        <p:nvSpPr>
          <p:cNvPr id="2" name="Dikdörtgen 1"/>
          <p:cNvSpPr/>
          <p:nvPr/>
        </p:nvSpPr>
        <p:spPr>
          <a:xfrm>
            <a:off x="4572000" y="2128503"/>
            <a:ext cx="4343403" cy="2862322"/>
          </a:xfrm>
          <a:prstGeom prst="rect">
            <a:avLst/>
          </a:prstGeom>
        </p:spPr>
        <p:txBody>
          <a:bodyPr wrap="square">
            <a:spAutoFit/>
          </a:bodyPr>
          <a:lstStyle/>
          <a:p>
            <a:pPr marL="214313" indent="-214313" algn="just">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Dice</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coefficient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Dice</a:t>
            </a:r>
            <a:r>
              <a:rPr lang="tr-TR" sz="1200" dirty="0">
                <a:latin typeface="Times New Roman" panose="02020603050405020304" pitchFamily="18" charset="0"/>
                <a:cs typeface="Times New Roman" panose="02020603050405020304" pitchFamily="18" charset="0"/>
              </a:rPr>
              <a:t> benzerlik katsayısı), özellikle görüntü </a:t>
            </a:r>
            <a:r>
              <a:rPr lang="tr-TR" sz="1200" dirty="0" err="1">
                <a:latin typeface="Times New Roman" panose="02020603050405020304" pitchFamily="18" charset="0"/>
                <a:cs typeface="Times New Roman" panose="02020603050405020304" pitchFamily="18" charset="0"/>
              </a:rPr>
              <a:t>segmentasyonu</a:t>
            </a:r>
            <a:r>
              <a:rPr lang="tr-TR" sz="1200" dirty="0">
                <a:latin typeface="Times New Roman" panose="02020603050405020304" pitchFamily="18" charset="0"/>
                <a:cs typeface="Times New Roman" panose="02020603050405020304" pitchFamily="18" charset="0"/>
              </a:rPr>
              <a:t> ve ölçeklendirme konularında kullanılan bir benzerlik ölçüsüdür. Genellikle iki küme veya bölgenin benzerliğini ölçmek için kullanılır. İki küme arasındaki benzerlik, kesişen öğelerin toplam öğeler sayısına oranı ile hesaplanır.</a:t>
            </a:r>
          </a:p>
          <a:p>
            <a:pPr marL="214313" indent="-214313" algn="just">
              <a:buFont typeface="Arial" panose="020B0604020202020204" pitchFamily="34" charset="0"/>
              <a:buChar char="•"/>
            </a:pPr>
            <a:endParaRPr lang="tr-TR" sz="1200" dirty="0">
              <a:latin typeface="Times New Roman" panose="02020603050405020304" pitchFamily="18" charset="0"/>
              <a:cs typeface="Times New Roman" panose="02020603050405020304" pitchFamily="18" charset="0"/>
            </a:endParaRPr>
          </a:p>
          <a:p>
            <a:pPr marL="214313" indent="-214313" algn="just">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Dice</a:t>
            </a:r>
            <a:r>
              <a:rPr lang="tr-TR" sz="1200" dirty="0">
                <a:latin typeface="Times New Roman" panose="02020603050405020304" pitchFamily="18" charset="0"/>
                <a:cs typeface="Times New Roman" panose="02020603050405020304" pitchFamily="18" charset="0"/>
              </a:rPr>
              <a:t> benzerlik katsayısı, 0 ile 1 arasında bir değer alır. 0, iki kümenin hiç ortak elemanı olmadığı anlamına gelirken, 1, iki kümenin tamamen örtüştüğü (kesişim kümesinin, her iki kümenin birleşim kümesine eşit olduğu) anlamına gelir.</a:t>
            </a:r>
          </a:p>
          <a:p>
            <a:pPr marL="214313" indent="-214313" algn="just">
              <a:buFont typeface="Arial" panose="020B0604020202020204" pitchFamily="34" charset="0"/>
              <a:buChar char="•"/>
            </a:pPr>
            <a:endParaRPr lang="tr-TR" sz="1200" dirty="0">
              <a:latin typeface="Times New Roman" panose="02020603050405020304" pitchFamily="18" charset="0"/>
              <a:cs typeface="Times New Roman" panose="02020603050405020304" pitchFamily="18" charset="0"/>
            </a:endParaRPr>
          </a:p>
          <a:p>
            <a:pPr marL="214313" indent="-214313" algn="just">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Dice</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coefficient</a:t>
            </a:r>
            <a:r>
              <a:rPr lang="tr-TR" sz="1200" dirty="0">
                <a:latin typeface="Times New Roman" panose="02020603050405020304" pitchFamily="18" charset="0"/>
                <a:cs typeface="Times New Roman" panose="02020603050405020304" pitchFamily="18" charset="0"/>
              </a:rPr>
              <a:t>, özellikle </a:t>
            </a:r>
            <a:r>
              <a:rPr lang="tr-TR" sz="1200" dirty="0" err="1">
                <a:latin typeface="Times New Roman" panose="02020603050405020304" pitchFamily="18" charset="0"/>
                <a:cs typeface="Times New Roman" panose="02020603050405020304" pitchFamily="18" charset="0"/>
              </a:rPr>
              <a:t>segmentasyon</a:t>
            </a:r>
            <a:r>
              <a:rPr lang="tr-TR" sz="1200" dirty="0">
                <a:latin typeface="Times New Roman" panose="02020603050405020304" pitchFamily="18" charset="0"/>
                <a:cs typeface="Times New Roman" panose="02020603050405020304" pitchFamily="18" charset="0"/>
              </a:rPr>
              <a:t> algoritmalarının performansını değerlendirmek ve iki bölgenin ne kadar örtüştüğünü ölçmek için yaygın olarak kullanılır.</a:t>
            </a:r>
          </a:p>
        </p:txBody>
      </p:sp>
      <p:pic>
        <p:nvPicPr>
          <p:cNvPr id="5" name="Resim 4"/>
          <p:cNvPicPr>
            <a:picLocks noChangeAspect="1"/>
          </p:cNvPicPr>
          <p:nvPr/>
        </p:nvPicPr>
        <p:blipFill>
          <a:blip r:embed="rId4"/>
          <a:stretch>
            <a:fillRect/>
          </a:stretch>
        </p:blipFill>
        <p:spPr>
          <a:xfrm>
            <a:off x="285751" y="114300"/>
            <a:ext cx="4143734" cy="1383150"/>
          </a:xfrm>
          <a:prstGeom prst="rect">
            <a:avLst/>
          </a:prstGeom>
        </p:spPr>
      </p:pic>
      <p:pic>
        <p:nvPicPr>
          <p:cNvPr id="6" name="Resim 5"/>
          <p:cNvPicPr>
            <a:picLocks noChangeAspect="1"/>
          </p:cNvPicPr>
          <p:nvPr/>
        </p:nvPicPr>
        <p:blipFill>
          <a:blip r:embed="rId5"/>
          <a:stretch>
            <a:fillRect/>
          </a:stretch>
        </p:blipFill>
        <p:spPr>
          <a:xfrm>
            <a:off x="257173" y="1521961"/>
            <a:ext cx="4200889" cy="3600762"/>
          </a:xfrm>
          <a:prstGeom prst="rect">
            <a:avLst/>
          </a:prstGeom>
        </p:spPr>
      </p:pic>
      <p:pic>
        <p:nvPicPr>
          <p:cNvPr id="8" name="Resim 7"/>
          <p:cNvPicPr>
            <a:picLocks noChangeAspect="1"/>
          </p:cNvPicPr>
          <p:nvPr/>
        </p:nvPicPr>
        <p:blipFill>
          <a:blip r:embed="rId6"/>
          <a:stretch>
            <a:fillRect/>
          </a:stretch>
        </p:blipFill>
        <p:spPr>
          <a:xfrm>
            <a:off x="6229350" y="1638426"/>
            <a:ext cx="1697502" cy="417231"/>
          </a:xfrm>
          <a:prstGeom prst="rect">
            <a:avLst/>
          </a:prstGeom>
        </p:spPr>
      </p:pic>
    </p:spTree>
    <p:extLst>
      <p:ext uri="{BB962C8B-B14F-4D97-AF65-F5344CB8AC3E}">
        <p14:creationId xmlns:p14="http://schemas.microsoft.com/office/powerpoint/2010/main" val="3177350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1B4D-28C5-15CC-34EE-DD2663DE5F47}"/>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BEF4568E-F8E0-B473-F54A-C7461F1AEE87}"/>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34B103E1-483E-2840-0978-5AFF22070FC5}"/>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Orginal</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yaml</a:t>
            </a:r>
            <a:r>
              <a:rPr lang="tr-TR" sz="1500" dirty="0">
                <a:latin typeface="Calibri" panose="020F0502020204030204" pitchFamily="34" charset="0"/>
                <a:cs typeface="Calibri" panose="020F0502020204030204" pitchFamily="34" charset="0"/>
              </a:rPr>
              <a:t> dosyası aşağıdaki gibidir.                                                           Custom1.yaml</a:t>
            </a:r>
          </a:p>
        </p:txBody>
      </p:sp>
      <p:sp>
        <p:nvSpPr>
          <p:cNvPr id="2" name="Unvan 2">
            <a:extLst>
              <a:ext uri="{FF2B5EF4-FFF2-40B4-BE49-F238E27FC236}">
                <a16:creationId xmlns:a16="http://schemas.microsoft.com/office/drawing/2014/main" id="{D3990E6B-BC63-4C33-2BC7-7EEA90020A36}"/>
              </a:ext>
            </a:extLst>
          </p:cNvPr>
          <p:cNvSpPr txBox="1">
            <a:spLocks/>
          </p:cNvSpPr>
          <p:nvPr/>
        </p:nvSpPr>
        <p:spPr>
          <a:xfrm>
            <a:off x="284190"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7AFF3A5E-ABC1-5A9F-92D9-BBEE7E78D6DF}"/>
              </a:ext>
            </a:extLst>
          </p:cNvPr>
          <p:cNvPicPr>
            <a:picLocks noChangeAspect="1"/>
          </p:cNvPicPr>
          <p:nvPr/>
        </p:nvPicPr>
        <p:blipFill>
          <a:blip r:embed="rId2"/>
          <a:stretch>
            <a:fillRect/>
          </a:stretch>
        </p:blipFill>
        <p:spPr>
          <a:xfrm>
            <a:off x="340783" y="1054102"/>
            <a:ext cx="5017947" cy="3659998"/>
          </a:xfrm>
          <a:prstGeom prst="rect">
            <a:avLst/>
          </a:prstGeom>
        </p:spPr>
      </p:pic>
      <p:pic>
        <p:nvPicPr>
          <p:cNvPr id="9" name="Resim 8">
            <a:extLst>
              <a:ext uri="{FF2B5EF4-FFF2-40B4-BE49-F238E27FC236}">
                <a16:creationId xmlns:a16="http://schemas.microsoft.com/office/drawing/2014/main" id="{4A999E2E-BC32-21A8-FA34-43985C8A5F39}"/>
              </a:ext>
            </a:extLst>
          </p:cNvPr>
          <p:cNvPicPr>
            <a:picLocks noChangeAspect="1"/>
          </p:cNvPicPr>
          <p:nvPr/>
        </p:nvPicPr>
        <p:blipFill>
          <a:blip r:embed="rId3"/>
          <a:stretch>
            <a:fillRect/>
          </a:stretch>
        </p:blipFill>
        <p:spPr>
          <a:xfrm>
            <a:off x="2915695" y="1750450"/>
            <a:ext cx="5944115" cy="1844200"/>
          </a:xfrm>
          <a:prstGeom prst="rect">
            <a:avLst/>
          </a:prstGeom>
        </p:spPr>
      </p:pic>
      <p:cxnSp>
        <p:nvCxnSpPr>
          <p:cNvPr id="11" name="Düz Ok Bağlayıcısı 10">
            <a:extLst>
              <a:ext uri="{FF2B5EF4-FFF2-40B4-BE49-F238E27FC236}">
                <a16:creationId xmlns:a16="http://schemas.microsoft.com/office/drawing/2014/main" id="{C1E15DB3-706B-3DA5-37F1-852ACB4DDF97}"/>
              </a:ext>
            </a:extLst>
          </p:cNvPr>
          <p:cNvCxnSpPr/>
          <p:nvPr/>
        </p:nvCxnSpPr>
        <p:spPr>
          <a:xfrm>
            <a:off x="6458400" y="849600"/>
            <a:ext cx="0" cy="900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Düz Ok Bağlayıcısı 11">
            <a:extLst>
              <a:ext uri="{FF2B5EF4-FFF2-40B4-BE49-F238E27FC236}">
                <a16:creationId xmlns:a16="http://schemas.microsoft.com/office/drawing/2014/main" id="{2C833CEB-3953-EB0D-71F8-C202B2FBB8CE}"/>
              </a:ext>
            </a:extLst>
          </p:cNvPr>
          <p:cNvCxnSpPr>
            <a:cxnSpLocks/>
          </p:cNvCxnSpPr>
          <p:nvPr/>
        </p:nvCxnSpPr>
        <p:spPr>
          <a:xfrm>
            <a:off x="2160720" y="849600"/>
            <a:ext cx="0" cy="2687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2644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BCBD-12EA-B263-C5FF-67121AAAF0FC}"/>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29501F78-10D0-2640-0EBA-8741E618D94E}"/>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E5CD9765-AF7E-0533-52B0-C32424AA610D}"/>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87F792B9-A7A7-08E8-4834-0E9CED75E78D}"/>
              </a:ext>
            </a:extLst>
          </p:cNvPr>
          <p:cNvSpPr txBox="1">
            <a:spLocks/>
          </p:cNvSpPr>
          <p:nvPr/>
        </p:nvSpPr>
        <p:spPr>
          <a:xfrm>
            <a:off x="284190"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B889221B-EF6D-2286-0A14-FD59FF74E0E4}"/>
              </a:ext>
            </a:extLst>
          </p:cNvPr>
          <p:cNvPicPr>
            <a:picLocks noChangeAspect="1"/>
          </p:cNvPicPr>
          <p:nvPr/>
        </p:nvPicPr>
        <p:blipFill>
          <a:blip r:embed="rId2"/>
          <a:stretch>
            <a:fillRect/>
          </a:stretch>
        </p:blipFill>
        <p:spPr>
          <a:xfrm>
            <a:off x="198782" y="929166"/>
            <a:ext cx="8790337" cy="1995291"/>
          </a:xfrm>
          <a:prstGeom prst="rect">
            <a:avLst/>
          </a:prstGeom>
        </p:spPr>
      </p:pic>
    </p:spTree>
    <p:extLst>
      <p:ext uri="{BB962C8B-B14F-4D97-AF65-F5344CB8AC3E}">
        <p14:creationId xmlns:p14="http://schemas.microsoft.com/office/powerpoint/2010/main" val="1796046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3E3A5-CB09-65D5-5D07-EE4675A8A2D3}"/>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83F23CA3-B76B-DC0F-A763-4B2E19297872}"/>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B85E2C44-054B-1574-7898-76BD731FFF01}"/>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448A5A15-4656-8119-38BB-44149C7A0286}"/>
              </a:ext>
            </a:extLst>
          </p:cNvPr>
          <p:cNvSpPr txBox="1">
            <a:spLocks/>
          </p:cNvSpPr>
          <p:nvPr/>
        </p:nvSpPr>
        <p:spPr>
          <a:xfrm>
            <a:off x="263582"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ABB89529-9C05-0720-BA12-85E6241EC5D2}"/>
              </a:ext>
            </a:extLst>
          </p:cNvPr>
          <p:cNvPicPr>
            <a:picLocks noChangeAspect="1"/>
          </p:cNvPicPr>
          <p:nvPr/>
        </p:nvPicPr>
        <p:blipFill>
          <a:blip r:embed="rId2"/>
          <a:stretch>
            <a:fillRect/>
          </a:stretch>
        </p:blipFill>
        <p:spPr>
          <a:xfrm>
            <a:off x="92766" y="1275884"/>
            <a:ext cx="8681635" cy="2932629"/>
          </a:xfrm>
          <a:prstGeom prst="rect">
            <a:avLst/>
          </a:prstGeom>
        </p:spPr>
      </p:pic>
    </p:spTree>
    <p:extLst>
      <p:ext uri="{BB962C8B-B14F-4D97-AF65-F5344CB8AC3E}">
        <p14:creationId xmlns:p14="http://schemas.microsoft.com/office/powerpoint/2010/main" val="2358011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0F49-7A94-6D58-3ECC-8492A3EADFCA}"/>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3DD20A3E-E912-EEA2-31CD-30902620E5AA}"/>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97FBCE49-A14A-B8EF-AEAC-226FFE53B02F}"/>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403C8A51-01AF-B624-FBD4-30C96777DAF0}"/>
              </a:ext>
            </a:extLst>
          </p:cNvPr>
          <p:cNvSpPr txBox="1">
            <a:spLocks/>
          </p:cNvSpPr>
          <p:nvPr/>
        </p:nvSpPr>
        <p:spPr>
          <a:xfrm>
            <a:off x="263582"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YoloProject1 klasörü içinde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 klasöründen elde edilen sonuçlar ve ağırlıklar takip edilebilir.</a:t>
            </a:r>
          </a:p>
        </p:txBody>
      </p:sp>
      <p:pic>
        <p:nvPicPr>
          <p:cNvPr id="6" name="Resim 5">
            <a:extLst>
              <a:ext uri="{FF2B5EF4-FFF2-40B4-BE49-F238E27FC236}">
                <a16:creationId xmlns:a16="http://schemas.microsoft.com/office/drawing/2014/main" id="{50DFE50C-A00B-98A1-6041-916F0B09B119}"/>
              </a:ext>
            </a:extLst>
          </p:cNvPr>
          <p:cNvPicPr>
            <a:picLocks noChangeAspect="1"/>
          </p:cNvPicPr>
          <p:nvPr/>
        </p:nvPicPr>
        <p:blipFill>
          <a:blip r:embed="rId2"/>
          <a:stretch>
            <a:fillRect/>
          </a:stretch>
        </p:blipFill>
        <p:spPr>
          <a:xfrm>
            <a:off x="207279" y="1686266"/>
            <a:ext cx="3241522" cy="1668513"/>
          </a:xfrm>
          <a:prstGeom prst="rect">
            <a:avLst/>
          </a:prstGeom>
        </p:spPr>
      </p:pic>
      <p:pic>
        <p:nvPicPr>
          <p:cNvPr id="9" name="Resim 8">
            <a:extLst>
              <a:ext uri="{FF2B5EF4-FFF2-40B4-BE49-F238E27FC236}">
                <a16:creationId xmlns:a16="http://schemas.microsoft.com/office/drawing/2014/main" id="{056DFA01-7970-11C9-E0AD-7202DA9CBFDE}"/>
              </a:ext>
            </a:extLst>
          </p:cNvPr>
          <p:cNvPicPr>
            <a:picLocks noChangeAspect="1"/>
          </p:cNvPicPr>
          <p:nvPr/>
        </p:nvPicPr>
        <p:blipFill>
          <a:blip r:embed="rId3"/>
          <a:stretch>
            <a:fillRect/>
          </a:stretch>
        </p:blipFill>
        <p:spPr>
          <a:xfrm>
            <a:off x="3612436" y="1120001"/>
            <a:ext cx="1919128" cy="3712252"/>
          </a:xfrm>
          <a:prstGeom prst="rect">
            <a:avLst/>
          </a:prstGeom>
        </p:spPr>
      </p:pic>
    </p:spTree>
    <p:extLst>
      <p:ext uri="{BB962C8B-B14F-4D97-AF65-F5344CB8AC3E}">
        <p14:creationId xmlns:p14="http://schemas.microsoft.com/office/powerpoint/2010/main" val="3172466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8658-C4CC-D4A7-C1FE-147DFE176A6A}"/>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187EEE2D-95DF-673E-8F2C-307BB01C66B6}"/>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D534697E-74D9-E5D3-336B-18B13E0714F4}"/>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1292C98F-07BC-142D-E7E2-0347E809CA89}"/>
              </a:ext>
            </a:extLst>
          </p:cNvPr>
          <p:cNvSpPr txBox="1">
            <a:spLocks/>
          </p:cNvSpPr>
          <p:nvPr/>
        </p:nvSpPr>
        <p:spPr>
          <a:xfrm>
            <a:off x="263582"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b="1" u="sng" dirty="0" err="1">
                <a:solidFill>
                  <a:srgbClr val="0070C0"/>
                </a:solidFill>
                <a:latin typeface="Calibri" panose="020F0502020204030204" pitchFamily="34" charset="0"/>
                <a:cs typeface="Calibri" panose="020F0502020204030204" pitchFamily="34" charset="0"/>
              </a:rPr>
              <a:t>Predict</a:t>
            </a:r>
            <a:endParaRPr lang="tr-TR" sz="1600" b="1" u="sng" dirty="0">
              <a:solidFill>
                <a:srgbClr val="0070C0"/>
              </a:solidFill>
              <a:latin typeface="Calibri" panose="020F0502020204030204" pitchFamily="34" charset="0"/>
              <a:cs typeface="Calibri" panose="020F0502020204030204" pitchFamily="34" charset="0"/>
            </a:endParaRPr>
          </a:p>
          <a:p>
            <a:pPr algn="just">
              <a:lnSpc>
                <a:spcPct val="130000"/>
              </a:lnSpc>
              <a:spcAft>
                <a:spcPts val="1000"/>
              </a:spcAft>
            </a:pP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yolo</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predict</a:t>
            </a:r>
            <a:r>
              <a:rPr lang="tr-TR" sz="1600" dirty="0">
                <a:latin typeface="Calibri" panose="020F0502020204030204" pitchFamily="34" charset="0"/>
                <a:cs typeface="Calibri" panose="020F0502020204030204" pitchFamily="34" charset="0"/>
              </a:rPr>
              <a:t> </a:t>
            </a:r>
            <a:r>
              <a:rPr lang="tr-TR" sz="1600" b="1" dirty="0">
                <a:solidFill>
                  <a:srgbClr val="0070C0"/>
                </a:solidFill>
                <a:latin typeface="Calibri" panose="020F0502020204030204" pitchFamily="34" charset="0"/>
                <a:cs typeface="Calibri" panose="020F0502020204030204" pitchFamily="34" charset="0"/>
              </a:rPr>
              <a:t>model</a:t>
            </a:r>
            <a:r>
              <a:rPr lang="tr-TR" sz="1600" dirty="0">
                <a:latin typeface="Calibri" panose="020F0502020204030204" pitchFamily="34" charset="0"/>
                <a:cs typeface="Calibri" panose="020F0502020204030204" pitchFamily="34" charset="0"/>
              </a:rPr>
              <a:t>=/content/drive/MyDrive/YoloProject1/runs/segment/train3/weights/best.pt </a:t>
            </a:r>
            <a:r>
              <a:rPr lang="tr-TR" sz="1600" b="1" dirty="0" err="1">
                <a:solidFill>
                  <a:srgbClr val="0070C0"/>
                </a:solidFill>
                <a:latin typeface="Calibri" panose="020F0502020204030204" pitchFamily="34" charset="0"/>
                <a:cs typeface="Calibri" panose="020F0502020204030204" pitchFamily="34" charset="0"/>
              </a:rPr>
              <a:t>source</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content</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drive</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MyDrive</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datasets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optic-seg</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images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val</a:t>
            </a:r>
            <a:r>
              <a:rPr lang="tr-TR" sz="1600" dirty="0">
                <a:latin typeface="Calibri" panose="020F0502020204030204" pitchFamily="34" charset="0"/>
                <a:cs typeface="Calibri" panose="020F0502020204030204" pitchFamily="34" charset="0"/>
              </a:rPr>
              <a:t>/008.jpg" </a:t>
            </a:r>
            <a:r>
              <a:rPr lang="tr-TR" sz="1600" b="1" dirty="0" err="1">
                <a:solidFill>
                  <a:srgbClr val="0070C0"/>
                </a:solidFill>
                <a:latin typeface="Calibri" panose="020F0502020204030204" pitchFamily="34" charset="0"/>
                <a:cs typeface="Calibri" panose="020F0502020204030204" pitchFamily="34" charset="0"/>
              </a:rPr>
              <a:t>imgsz</a:t>
            </a:r>
            <a:r>
              <a:rPr lang="tr-TR" sz="1600" dirty="0">
                <a:latin typeface="Calibri" panose="020F0502020204030204" pitchFamily="34" charset="0"/>
                <a:cs typeface="Calibri" panose="020F0502020204030204" pitchFamily="34" charset="0"/>
              </a:rPr>
              <a:t>=640 </a:t>
            </a:r>
            <a:r>
              <a:rPr lang="tr-TR" sz="1600" b="1" dirty="0" err="1">
                <a:solidFill>
                  <a:srgbClr val="0070C0"/>
                </a:solidFill>
                <a:latin typeface="Calibri" panose="020F0502020204030204" pitchFamily="34" charset="0"/>
                <a:cs typeface="Calibri" panose="020F0502020204030204" pitchFamily="34" charset="0"/>
              </a:rPr>
              <a:t>save_txt</a:t>
            </a:r>
            <a:r>
              <a:rPr lang="tr-TR" sz="1600" dirty="0">
                <a:latin typeface="Calibri" panose="020F0502020204030204" pitchFamily="34" charset="0"/>
                <a:cs typeface="Calibri" panose="020F0502020204030204" pitchFamily="34" charset="0"/>
              </a:rPr>
              <a:t>=True </a:t>
            </a:r>
            <a:r>
              <a:rPr lang="tr-TR" sz="1600" b="1" dirty="0" err="1">
                <a:solidFill>
                  <a:srgbClr val="0070C0"/>
                </a:solidFill>
                <a:latin typeface="Calibri" panose="020F0502020204030204" pitchFamily="34" charset="0"/>
                <a:cs typeface="Calibri" panose="020F0502020204030204" pitchFamily="34" charset="0"/>
              </a:rPr>
              <a:t>save</a:t>
            </a:r>
            <a:r>
              <a:rPr lang="tr-TR" sz="1600" dirty="0">
                <a:latin typeface="Calibri" panose="020F0502020204030204" pitchFamily="34" charset="0"/>
                <a:cs typeface="Calibri" panose="020F0502020204030204" pitchFamily="34" charset="0"/>
              </a:rPr>
              <a:t>=True </a:t>
            </a:r>
            <a:r>
              <a:rPr lang="tr-TR" sz="1600" b="1" dirty="0" err="1">
                <a:solidFill>
                  <a:srgbClr val="0070C0"/>
                </a:solidFill>
                <a:latin typeface="Calibri" panose="020F0502020204030204" pitchFamily="34" charset="0"/>
                <a:cs typeface="Calibri" panose="020F0502020204030204" pitchFamily="34" charset="0"/>
              </a:rPr>
              <a:t>save_crop</a:t>
            </a:r>
            <a:r>
              <a:rPr lang="tr-TR" sz="1600" dirty="0">
                <a:latin typeface="Calibri" panose="020F0502020204030204" pitchFamily="34" charset="0"/>
                <a:cs typeface="Calibri" panose="020F0502020204030204" pitchFamily="34" charset="0"/>
              </a:rPr>
              <a:t>=True  </a:t>
            </a:r>
            <a:r>
              <a:rPr lang="tr-TR" sz="1600" b="1" dirty="0" err="1">
                <a:solidFill>
                  <a:srgbClr val="0070C0"/>
                </a:solidFill>
                <a:latin typeface="Calibri" panose="020F0502020204030204" pitchFamily="34" charset="0"/>
                <a:cs typeface="Calibri" panose="020F0502020204030204" pitchFamily="34" charset="0"/>
              </a:rPr>
              <a:t>exist_ok</a:t>
            </a:r>
            <a:r>
              <a:rPr lang="tr-TR" sz="1600" dirty="0">
                <a:latin typeface="Calibri" panose="020F0502020204030204" pitchFamily="34" charset="0"/>
                <a:cs typeface="Calibri" panose="020F0502020204030204" pitchFamily="34" charset="0"/>
              </a:rPr>
              <a:t>=True</a:t>
            </a:r>
          </a:p>
          <a:p>
            <a:pPr algn="just">
              <a:lnSpc>
                <a:spcPct val="130000"/>
              </a:lnSpc>
              <a:spcAft>
                <a:spcPts val="1000"/>
              </a:spcAft>
            </a:pPr>
            <a:endParaRPr lang="tr-TR" sz="1600" dirty="0">
              <a:latin typeface="Calibri" panose="020F0502020204030204" pitchFamily="34" charset="0"/>
              <a:cs typeface="Calibri" panose="020F0502020204030204" pitchFamily="34" charset="0"/>
            </a:endParaRPr>
          </a:p>
          <a:p>
            <a:pPr algn="just">
              <a:lnSpc>
                <a:spcPct val="130000"/>
              </a:lnSpc>
              <a:spcAft>
                <a:spcPts val="1000"/>
              </a:spcAft>
            </a:pPr>
            <a:r>
              <a:rPr lang="tr-TR" sz="1600" dirty="0" err="1">
                <a:latin typeface="Calibri" panose="020F0502020204030204" pitchFamily="34" charset="0"/>
                <a:cs typeface="Calibri" panose="020F0502020204030204" pitchFamily="34" charset="0"/>
              </a:rPr>
              <a:t>See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for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Settings</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Detailed</a:t>
            </a:r>
            <a:r>
              <a:rPr lang="tr-TR" sz="1600" dirty="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hlinkClick r:id="rId2"/>
              </a:rPr>
              <a:t>https://docs.ultralytics.com/usage/cfg/#predict-settings</a:t>
            </a:r>
            <a:endParaRPr lang="tr-TR" sz="1600" dirty="0">
              <a:latin typeface="Calibri" panose="020F0502020204030204" pitchFamily="34" charset="0"/>
              <a:cs typeface="Calibri" panose="020F0502020204030204" pitchFamily="34" charset="0"/>
            </a:endParaRPr>
          </a:p>
          <a:p>
            <a:pPr algn="just">
              <a:lnSpc>
                <a:spcPct val="130000"/>
              </a:lnSpc>
              <a:spcAft>
                <a:spcPts val="1000"/>
              </a:spcAft>
            </a:pPr>
            <a:endParaRPr lang="tr-TR" sz="1600" dirty="0">
              <a:latin typeface="Calibri" panose="020F0502020204030204" pitchFamily="34" charset="0"/>
              <a:cs typeface="Calibri" panose="020F0502020204030204" pitchFamily="34" charset="0"/>
            </a:endParaRPr>
          </a:p>
          <a:p>
            <a:pPr algn="just">
              <a:lnSpc>
                <a:spcPct val="130000"/>
              </a:lnSpc>
              <a:spcAft>
                <a:spcPts val="1000"/>
              </a:spcAft>
            </a:pPr>
            <a:endParaRPr lang="tr-TR" sz="1600"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D4C3C0DF-3DA7-9294-437F-0F90AD02CF2D}"/>
              </a:ext>
            </a:extLst>
          </p:cNvPr>
          <p:cNvPicPr>
            <a:picLocks noChangeAspect="1"/>
          </p:cNvPicPr>
          <p:nvPr/>
        </p:nvPicPr>
        <p:blipFill>
          <a:blip r:embed="rId3"/>
          <a:stretch>
            <a:fillRect/>
          </a:stretch>
        </p:blipFill>
        <p:spPr>
          <a:xfrm>
            <a:off x="832609" y="3548149"/>
            <a:ext cx="7239627" cy="723963"/>
          </a:xfrm>
          <a:prstGeom prst="rect">
            <a:avLst/>
          </a:prstGeom>
        </p:spPr>
      </p:pic>
    </p:spTree>
    <p:extLst>
      <p:ext uri="{BB962C8B-B14F-4D97-AF65-F5344CB8AC3E}">
        <p14:creationId xmlns:p14="http://schemas.microsoft.com/office/powerpoint/2010/main" val="1426164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679AF-9C65-FA87-8AE1-EDD0D22AD0E7}"/>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1F1030CE-79F4-FC60-8DBA-59270667AE3F}"/>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E4BB743B-2989-5CBD-8FD7-41AD986ECBB8}"/>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CC335B18-BA10-4AB9-0CA5-A8FC51BEA961}"/>
              </a:ext>
            </a:extLst>
          </p:cNvPr>
          <p:cNvSpPr txBox="1">
            <a:spLocks/>
          </p:cNvSpPr>
          <p:nvPr/>
        </p:nvSpPr>
        <p:spPr>
          <a:xfrm>
            <a:off x="263582"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b="1" u="sng" dirty="0" err="1">
                <a:solidFill>
                  <a:srgbClr val="0070C0"/>
                </a:solidFill>
                <a:latin typeface="Calibri" panose="020F0502020204030204" pitchFamily="34" charset="0"/>
                <a:cs typeface="Calibri" panose="020F0502020204030204" pitchFamily="34" charset="0"/>
              </a:rPr>
              <a:t>Predict</a:t>
            </a:r>
            <a:endParaRPr lang="tr-TR" sz="1600" b="1" u="sng" dirty="0">
              <a:solidFill>
                <a:srgbClr val="0070C0"/>
              </a:solidFill>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8BEDFF06-7141-E760-D6D2-A880DDD689FA}"/>
              </a:ext>
            </a:extLst>
          </p:cNvPr>
          <p:cNvPicPr>
            <a:picLocks noChangeAspect="1"/>
          </p:cNvPicPr>
          <p:nvPr/>
        </p:nvPicPr>
        <p:blipFill>
          <a:blip r:embed="rId2"/>
          <a:stretch>
            <a:fillRect/>
          </a:stretch>
        </p:blipFill>
        <p:spPr>
          <a:xfrm>
            <a:off x="263582" y="1194547"/>
            <a:ext cx="2873513" cy="2028651"/>
          </a:xfrm>
          <a:prstGeom prst="rect">
            <a:avLst/>
          </a:prstGeom>
        </p:spPr>
      </p:pic>
      <p:pic>
        <p:nvPicPr>
          <p:cNvPr id="10" name="Resim 9">
            <a:extLst>
              <a:ext uri="{FF2B5EF4-FFF2-40B4-BE49-F238E27FC236}">
                <a16:creationId xmlns:a16="http://schemas.microsoft.com/office/drawing/2014/main" id="{D335FD26-0B5B-2703-A615-BA0B28B59463}"/>
              </a:ext>
            </a:extLst>
          </p:cNvPr>
          <p:cNvPicPr>
            <a:picLocks noChangeAspect="1"/>
          </p:cNvPicPr>
          <p:nvPr/>
        </p:nvPicPr>
        <p:blipFill>
          <a:blip r:embed="rId3"/>
          <a:stretch>
            <a:fillRect/>
          </a:stretch>
        </p:blipFill>
        <p:spPr>
          <a:xfrm>
            <a:off x="5226450" y="604102"/>
            <a:ext cx="2503748" cy="2023727"/>
          </a:xfrm>
          <a:prstGeom prst="rect">
            <a:avLst/>
          </a:prstGeom>
        </p:spPr>
      </p:pic>
      <p:pic>
        <p:nvPicPr>
          <p:cNvPr id="12" name="Resim 11">
            <a:extLst>
              <a:ext uri="{FF2B5EF4-FFF2-40B4-BE49-F238E27FC236}">
                <a16:creationId xmlns:a16="http://schemas.microsoft.com/office/drawing/2014/main" id="{AF5C7C46-5402-FBBB-D9B9-66E3392AEC42}"/>
              </a:ext>
            </a:extLst>
          </p:cNvPr>
          <p:cNvPicPr>
            <a:picLocks noChangeAspect="1"/>
          </p:cNvPicPr>
          <p:nvPr/>
        </p:nvPicPr>
        <p:blipFill>
          <a:blip r:embed="rId4"/>
          <a:stretch>
            <a:fillRect/>
          </a:stretch>
        </p:blipFill>
        <p:spPr>
          <a:xfrm>
            <a:off x="351947" y="3278241"/>
            <a:ext cx="6520375" cy="1610559"/>
          </a:xfrm>
          <a:prstGeom prst="rect">
            <a:avLst/>
          </a:prstGeom>
        </p:spPr>
      </p:pic>
      <p:pic>
        <p:nvPicPr>
          <p:cNvPr id="14" name="Resim 13">
            <a:extLst>
              <a:ext uri="{FF2B5EF4-FFF2-40B4-BE49-F238E27FC236}">
                <a16:creationId xmlns:a16="http://schemas.microsoft.com/office/drawing/2014/main" id="{AA939A34-3902-EFC2-C12C-0D37B804BEE3}"/>
              </a:ext>
            </a:extLst>
          </p:cNvPr>
          <p:cNvPicPr>
            <a:picLocks noChangeAspect="1"/>
          </p:cNvPicPr>
          <p:nvPr/>
        </p:nvPicPr>
        <p:blipFill>
          <a:blip r:embed="rId5"/>
          <a:stretch>
            <a:fillRect/>
          </a:stretch>
        </p:blipFill>
        <p:spPr>
          <a:xfrm>
            <a:off x="7730198" y="3006560"/>
            <a:ext cx="818386" cy="787411"/>
          </a:xfrm>
          <a:prstGeom prst="rect">
            <a:avLst/>
          </a:prstGeom>
        </p:spPr>
      </p:pic>
      <p:cxnSp>
        <p:nvCxnSpPr>
          <p:cNvPr id="16" name="Düz Ok Bağlayıcısı 15">
            <a:extLst>
              <a:ext uri="{FF2B5EF4-FFF2-40B4-BE49-F238E27FC236}">
                <a16:creationId xmlns:a16="http://schemas.microsoft.com/office/drawing/2014/main" id="{D24220EC-19D0-72C0-6BCD-01DC190B3ABA}"/>
              </a:ext>
            </a:extLst>
          </p:cNvPr>
          <p:cNvCxnSpPr/>
          <p:nvPr/>
        </p:nvCxnSpPr>
        <p:spPr>
          <a:xfrm>
            <a:off x="6344529" y="1615965"/>
            <a:ext cx="1561514" cy="1485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3BFC4AFB-DD08-D5E0-16D5-8C39C4157473}"/>
              </a:ext>
            </a:extLst>
          </p:cNvPr>
          <p:cNvCxnSpPr/>
          <p:nvPr/>
        </p:nvCxnSpPr>
        <p:spPr>
          <a:xfrm>
            <a:off x="998806" y="2233210"/>
            <a:ext cx="6796191" cy="989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1924FAE0-91DE-5F80-726A-DA4A2F97C436}"/>
              </a:ext>
            </a:extLst>
          </p:cNvPr>
          <p:cNvCxnSpPr/>
          <p:nvPr/>
        </p:nvCxnSpPr>
        <p:spPr>
          <a:xfrm>
            <a:off x="928468" y="2571750"/>
            <a:ext cx="485334" cy="841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FFC90CFA-0941-A00C-704D-8661A4529991}"/>
              </a:ext>
            </a:extLst>
          </p:cNvPr>
          <p:cNvCxnSpPr/>
          <p:nvPr/>
        </p:nvCxnSpPr>
        <p:spPr>
          <a:xfrm flipV="1">
            <a:off x="2792437" y="1997612"/>
            <a:ext cx="2434013" cy="89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863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E7E3-D242-579B-EE54-495B37A5545C}"/>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53A59D17-6391-5FBF-7201-7AC0F4A77BBB}"/>
              </a:ext>
            </a:extLst>
          </p:cNvPr>
          <p:cNvSpPr>
            <a:spLocks noGrp="1"/>
          </p:cNvSpPr>
          <p:nvPr>
            <p:ph type="title"/>
          </p:nvPr>
        </p:nvSpPr>
        <p:spPr>
          <a:xfrm>
            <a:off x="198783" y="0"/>
            <a:ext cx="8790337" cy="604102"/>
          </a:xfrm>
        </p:spPr>
        <p:txBody>
          <a:bodyPr>
            <a:normAutofit/>
          </a:bodyPr>
          <a:lstStyle/>
          <a:p>
            <a:r>
              <a:rPr lang="tr-TR" sz="1600" dirty="0"/>
              <a:t>YOLO İle </a:t>
            </a:r>
            <a:r>
              <a:rPr lang="tr-TR" sz="1600" dirty="0" err="1"/>
              <a:t>PollyPoint</a:t>
            </a:r>
            <a:r>
              <a:rPr lang="tr-TR" sz="1600" dirty="0"/>
              <a:t> </a:t>
            </a:r>
            <a:r>
              <a:rPr lang="tr-TR" sz="1600" dirty="0" err="1"/>
              <a:t>Segmentation</a:t>
            </a:r>
            <a:r>
              <a:rPr lang="tr-TR" sz="1600" dirty="0"/>
              <a:t>-&gt;Train </a:t>
            </a:r>
            <a:r>
              <a:rPr lang="tr-TR" sz="1600" dirty="0" err="1"/>
              <a:t>Custom</a:t>
            </a:r>
            <a:r>
              <a:rPr lang="tr-TR" sz="1600" dirty="0"/>
              <a:t> </a:t>
            </a:r>
            <a:r>
              <a:rPr lang="tr-TR" sz="1600" dirty="0" err="1"/>
              <a:t>Dataset</a:t>
            </a:r>
            <a:r>
              <a:rPr lang="tr-TR" sz="1600" dirty="0"/>
              <a:t> (YOLO11_Tutorial.ipynb)</a:t>
            </a:r>
          </a:p>
        </p:txBody>
      </p:sp>
      <p:sp>
        <p:nvSpPr>
          <p:cNvPr id="7" name="Unvan 2">
            <a:extLst>
              <a:ext uri="{FF2B5EF4-FFF2-40B4-BE49-F238E27FC236}">
                <a16:creationId xmlns:a16="http://schemas.microsoft.com/office/drawing/2014/main" id="{7F35E29E-289F-287A-B145-2DE8A6990B7D}"/>
              </a:ext>
            </a:extLst>
          </p:cNvPr>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2" name="Unvan 2">
            <a:extLst>
              <a:ext uri="{FF2B5EF4-FFF2-40B4-BE49-F238E27FC236}">
                <a16:creationId xmlns:a16="http://schemas.microsoft.com/office/drawing/2014/main" id="{21A91C44-CD4E-F018-9385-63B40E991653}"/>
              </a:ext>
            </a:extLst>
          </p:cNvPr>
          <p:cNvSpPr txBox="1">
            <a:spLocks/>
          </p:cNvSpPr>
          <p:nvPr/>
        </p:nvSpPr>
        <p:spPr>
          <a:xfrm>
            <a:off x="263582" y="778802"/>
            <a:ext cx="8681635" cy="39352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30000"/>
              </a:lnSpc>
              <a:spcAft>
                <a:spcPts val="1000"/>
              </a:spcAft>
              <a:buFont typeface="Arial" panose="020B0604020202020204" pitchFamily="34" charset="0"/>
              <a:buChar char="•"/>
            </a:pPr>
            <a:r>
              <a:rPr lang="tr-TR" sz="1600" b="1" u="sng" dirty="0" err="1">
                <a:solidFill>
                  <a:srgbClr val="0070C0"/>
                </a:solidFill>
                <a:latin typeface="Calibri" panose="020F0502020204030204" pitchFamily="34" charset="0"/>
                <a:cs typeface="Calibri" panose="020F0502020204030204" pitchFamily="34" charset="0"/>
              </a:rPr>
              <a:t>Validation</a:t>
            </a:r>
            <a:r>
              <a:rPr lang="tr-TR" sz="1600" b="1" u="sng" dirty="0">
                <a:solidFill>
                  <a:srgbClr val="0070C0"/>
                </a:solidFill>
                <a:latin typeface="Calibri" panose="020F0502020204030204" pitchFamily="34" charset="0"/>
                <a:cs typeface="Calibri" panose="020F0502020204030204" pitchFamily="34" charset="0"/>
              </a:rPr>
              <a:t> </a:t>
            </a:r>
            <a:r>
              <a:rPr lang="tr-TR" sz="1600" b="1" u="sng" dirty="0" err="1">
                <a:solidFill>
                  <a:srgbClr val="0070C0"/>
                </a:solidFill>
                <a:latin typeface="Calibri" panose="020F0502020204030204" pitchFamily="34" charset="0"/>
                <a:cs typeface="Calibri" panose="020F0502020204030204" pitchFamily="34" charset="0"/>
              </a:rPr>
              <a:t>Results</a:t>
            </a:r>
            <a:endParaRPr lang="tr-TR" sz="1600" b="1" u="sng" dirty="0">
              <a:solidFill>
                <a:srgbClr val="0070C0"/>
              </a:solidFill>
              <a:latin typeface="Calibri" panose="020F0502020204030204" pitchFamily="34" charset="0"/>
              <a:cs typeface="Calibri" panose="020F0502020204030204" pitchFamily="34" charset="0"/>
            </a:endParaRPr>
          </a:p>
          <a:p>
            <a:pPr algn="just">
              <a:lnSpc>
                <a:spcPct val="130000"/>
              </a:lnSpc>
              <a:spcAft>
                <a:spcPts val="1000"/>
              </a:spcAft>
            </a:pPr>
            <a:r>
              <a:rPr lang="tr-TR" sz="1600" b="1" dirty="0">
                <a:solidFill>
                  <a:srgbClr val="0070C0"/>
                </a:solidFill>
                <a:latin typeface="Calibri" panose="020F0502020204030204" pitchFamily="34" charset="0"/>
                <a:cs typeface="Calibri" panose="020F0502020204030204" pitchFamily="34" charset="0"/>
              </a:rPr>
              <a:t>!</a:t>
            </a:r>
            <a:r>
              <a:rPr lang="tr-TR" sz="1600" b="1" dirty="0" err="1">
                <a:solidFill>
                  <a:srgbClr val="0070C0"/>
                </a:solidFill>
                <a:latin typeface="Calibri" panose="020F0502020204030204" pitchFamily="34" charset="0"/>
                <a:cs typeface="Calibri" panose="020F0502020204030204" pitchFamily="34" charset="0"/>
              </a:rPr>
              <a:t>yolo</a:t>
            </a:r>
            <a:r>
              <a:rPr lang="tr-TR" sz="1600" b="1" dirty="0">
                <a:solidFill>
                  <a:srgbClr val="0070C0"/>
                </a:solidFill>
                <a:latin typeface="Calibri" panose="020F0502020204030204" pitchFamily="34" charset="0"/>
                <a:cs typeface="Calibri" panose="020F0502020204030204" pitchFamily="34" charset="0"/>
              </a:rPr>
              <a:t> </a:t>
            </a:r>
            <a:r>
              <a:rPr lang="tr-TR" sz="1600" b="1" dirty="0" err="1">
                <a:solidFill>
                  <a:srgbClr val="0070C0"/>
                </a:solidFill>
                <a:latin typeface="Calibri" panose="020F0502020204030204" pitchFamily="34" charset="0"/>
                <a:cs typeface="Calibri" panose="020F0502020204030204" pitchFamily="34" charset="0"/>
              </a:rPr>
              <a:t>val</a:t>
            </a:r>
            <a:r>
              <a:rPr lang="tr-TR" sz="1600" b="1" dirty="0">
                <a:solidFill>
                  <a:srgbClr val="0070C0"/>
                </a:solidFill>
                <a:latin typeface="Calibri" panose="020F0502020204030204" pitchFamily="34" charset="0"/>
                <a:cs typeface="Calibri" panose="020F0502020204030204" pitchFamily="34" charset="0"/>
              </a:rPr>
              <a:t> model</a:t>
            </a:r>
            <a:r>
              <a:rPr lang="tr-TR" sz="1600" dirty="0">
                <a:latin typeface="Calibri" panose="020F0502020204030204" pitchFamily="34" charset="0"/>
                <a:cs typeface="Calibri" panose="020F0502020204030204" pitchFamily="34" charset="0"/>
              </a:rPr>
              <a:t>=/content/drive/MyDrive/YoloProject1/runs/segment/train3/weights/best.pt </a:t>
            </a:r>
            <a:r>
              <a:rPr lang="tr-TR" sz="1600" b="1" dirty="0">
                <a:solidFill>
                  <a:srgbClr val="0070C0"/>
                </a:solidFill>
                <a:latin typeface="Calibri" panose="020F0502020204030204" pitchFamily="34" charset="0"/>
                <a:cs typeface="Calibri" panose="020F0502020204030204" pitchFamily="34" charset="0"/>
              </a:rPr>
              <a:t>data</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content</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drive</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MyDrive</a:t>
            </a:r>
            <a:r>
              <a:rPr lang="tr-TR" sz="1600" dirty="0">
                <a:latin typeface="Calibri" panose="020F0502020204030204" pitchFamily="34" charset="0"/>
                <a:cs typeface="Calibri" panose="020F0502020204030204" pitchFamily="34" charset="0"/>
              </a:rPr>
              <a:t>/YoloProject1/custom1.yaml</a:t>
            </a:r>
          </a:p>
        </p:txBody>
      </p:sp>
      <p:pic>
        <p:nvPicPr>
          <p:cNvPr id="6" name="Resim 5">
            <a:extLst>
              <a:ext uri="{FF2B5EF4-FFF2-40B4-BE49-F238E27FC236}">
                <a16:creationId xmlns:a16="http://schemas.microsoft.com/office/drawing/2014/main" id="{1D04302D-CCAE-0C85-1F0D-418E4DAFB2D5}"/>
              </a:ext>
            </a:extLst>
          </p:cNvPr>
          <p:cNvPicPr>
            <a:picLocks noChangeAspect="1"/>
          </p:cNvPicPr>
          <p:nvPr/>
        </p:nvPicPr>
        <p:blipFill>
          <a:blip r:embed="rId2"/>
          <a:stretch>
            <a:fillRect/>
          </a:stretch>
        </p:blipFill>
        <p:spPr>
          <a:xfrm>
            <a:off x="263582" y="2038098"/>
            <a:ext cx="8074855" cy="527801"/>
          </a:xfrm>
          <a:prstGeom prst="rect">
            <a:avLst/>
          </a:prstGeom>
        </p:spPr>
      </p:pic>
      <p:pic>
        <p:nvPicPr>
          <p:cNvPr id="11" name="Resim 10">
            <a:extLst>
              <a:ext uri="{FF2B5EF4-FFF2-40B4-BE49-F238E27FC236}">
                <a16:creationId xmlns:a16="http://schemas.microsoft.com/office/drawing/2014/main" id="{83B4DCAC-3C13-B0CB-8254-153D20A806AC}"/>
              </a:ext>
            </a:extLst>
          </p:cNvPr>
          <p:cNvPicPr>
            <a:picLocks noChangeAspect="1"/>
          </p:cNvPicPr>
          <p:nvPr/>
        </p:nvPicPr>
        <p:blipFill>
          <a:blip r:embed="rId3"/>
          <a:stretch>
            <a:fillRect/>
          </a:stretch>
        </p:blipFill>
        <p:spPr>
          <a:xfrm>
            <a:off x="1071887" y="2618485"/>
            <a:ext cx="2698645" cy="2303497"/>
          </a:xfrm>
          <a:prstGeom prst="rect">
            <a:avLst/>
          </a:prstGeom>
        </p:spPr>
      </p:pic>
      <p:pic>
        <p:nvPicPr>
          <p:cNvPr id="13" name="Resim 12">
            <a:extLst>
              <a:ext uri="{FF2B5EF4-FFF2-40B4-BE49-F238E27FC236}">
                <a16:creationId xmlns:a16="http://schemas.microsoft.com/office/drawing/2014/main" id="{B85691F1-19B9-1ADD-B8D6-888B9EDE4FF0}"/>
              </a:ext>
            </a:extLst>
          </p:cNvPr>
          <p:cNvPicPr>
            <a:picLocks noChangeAspect="1"/>
          </p:cNvPicPr>
          <p:nvPr/>
        </p:nvPicPr>
        <p:blipFill>
          <a:blip r:embed="rId4"/>
          <a:stretch>
            <a:fillRect/>
          </a:stretch>
        </p:blipFill>
        <p:spPr>
          <a:xfrm>
            <a:off x="4099068" y="2632263"/>
            <a:ext cx="3324131" cy="2233259"/>
          </a:xfrm>
          <a:prstGeom prst="rect">
            <a:avLst/>
          </a:prstGeom>
        </p:spPr>
      </p:pic>
    </p:spTree>
    <p:extLst>
      <p:ext uri="{BB962C8B-B14F-4D97-AF65-F5344CB8AC3E}">
        <p14:creationId xmlns:p14="http://schemas.microsoft.com/office/powerpoint/2010/main" val="87363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793936" y="0"/>
            <a:ext cx="7228130" cy="875049"/>
          </a:xfrm>
        </p:spPr>
        <p:txBody>
          <a:bodyPr>
            <a:normAutofit/>
          </a:bodyPr>
          <a:lstStyle/>
          <a:p>
            <a:r>
              <a:rPr lang="tr-TR" sz="2000" dirty="0"/>
              <a:t>YOLO</a:t>
            </a:r>
          </a:p>
        </p:txBody>
      </p:sp>
      <p:sp>
        <p:nvSpPr>
          <p:cNvPr id="7" name="Unvan 2"/>
          <p:cNvSpPr txBox="1">
            <a:spLocks/>
          </p:cNvSpPr>
          <p:nvPr/>
        </p:nvSpPr>
        <p:spPr>
          <a:xfrm>
            <a:off x="195065" y="749877"/>
            <a:ext cx="8486584" cy="3643746"/>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YOLO’yu</a:t>
            </a:r>
            <a:r>
              <a:rPr lang="tr-TR" sz="2000" dirty="0">
                <a:latin typeface="Calibri" panose="020F0502020204030204" pitchFamily="34" charset="0"/>
                <a:cs typeface="Calibri" panose="020F0502020204030204" pitchFamily="34" charset="0"/>
              </a:rPr>
              <a:t> diğer algoritmalardan ayıran en önemli özelliği gerçek zamanlı nesne tespiti yapabilmesidir.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Peki YOLO nasıl hem bu kadar hızlı tahminler yaparken aynı zamanda çok iyi sonuçlar verebiliyor?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Öncelikle diğer algoritmaların neden yavaş olduğuna bakalım.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Örneğin R-CNN gibi bölge bazlı nesne tespit algoritmaları önce nesne bulunması muhtemel alanları belirleyip ardından oralarda ayrı ayrı CNN sınıflandırıcıları yürütüyor.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yöntem her ne kadar iyi sonuçlar verse de bir resim iki ayrı işleme tabi tutulduğu için resim üzerindeki işlem sayımız artıyor ve düşük bir FPS (</a:t>
            </a:r>
            <a:r>
              <a:rPr lang="tr-TR" sz="2000" dirty="0" err="1">
                <a:latin typeface="Calibri" panose="020F0502020204030204" pitchFamily="34" charset="0"/>
                <a:cs typeface="Calibri" panose="020F0502020204030204" pitchFamily="34" charset="0"/>
              </a:rPr>
              <a:t>Frames</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per</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second</a:t>
            </a:r>
            <a:r>
              <a:rPr lang="tr-TR" sz="2000" dirty="0">
                <a:latin typeface="Calibri" panose="020F0502020204030204" pitchFamily="34" charset="0"/>
                <a:cs typeface="Calibri" panose="020F0502020204030204" pitchFamily="34" charset="0"/>
              </a:rPr>
              <a:t>, saniye başına kare) almamıza sebep oluyor.</a:t>
            </a:r>
          </a:p>
        </p:txBody>
      </p:sp>
    </p:spTree>
    <p:extLst>
      <p:ext uri="{BB962C8B-B14F-4D97-AF65-F5344CB8AC3E}">
        <p14:creationId xmlns:p14="http://schemas.microsoft.com/office/powerpoint/2010/main" val="51569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YOLO algoritmasının bu kadar hızlı olmasının sebebi görüntüyü tek bir seferde nöral ağdan geçirerek görüntüdeki tüm nesnelerin sınıfını ve koordinatlarını tahmin edebilmesidir.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Yani bu tahmin işleminin temeli, nesne tespitini tek bir regresyon problemi olarak ele almalarında yatar.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Bunu yapmak için ilk önce girdi resmini </a:t>
            </a:r>
            <a:r>
              <a:rPr lang="tr-TR" sz="2000" dirty="0" err="1">
                <a:latin typeface="Calibri" panose="020F0502020204030204" pitchFamily="34" charset="0"/>
                <a:cs typeface="Calibri" panose="020F0502020204030204" pitchFamily="34" charset="0"/>
              </a:rPr>
              <a:t>SxS‘lik</a:t>
            </a:r>
            <a:r>
              <a:rPr lang="tr-TR" sz="2000" dirty="0">
                <a:latin typeface="Calibri" panose="020F0502020204030204" pitchFamily="34" charset="0"/>
                <a:cs typeface="Calibri" panose="020F0502020204030204" pitchFamily="34" charset="0"/>
              </a:rPr>
              <a:t> ızgaralara böler.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ızgaralar 3x3 5x5 19x19 vs. olabilir.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Buna bağlı olarak resim nöral ağdan geçtikten sonra oluşan vektörü inceleyelim:</a:t>
            </a:r>
          </a:p>
        </p:txBody>
      </p:sp>
    </p:spTree>
    <p:extLst>
      <p:ext uri="{BB962C8B-B14F-4D97-AF65-F5344CB8AC3E}">
        <p14:creationId xmlns:p14="http://schemas.microsoft.com/office/powerpoint/2010/main" val="237530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54446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Her bir ızgara kendi içinde, alanda nesnenin olup olmadığını, varsa orta noktasının içinde olup olmadığını, orta noktası da içindeyse uzunluğunu, yüksekliğini ve hangi sınıftan olduğunu bulmakla sorumludur. Daha açık anlatmak gerekirse </a:t>
            </a:r>
            <a:r>
              <a:rPr lang="tr-TR" sz="1800">
                <a:latin typeface="Calibri" panose="020F0502020204030204" pitchFamily="34" charset="0"/>
                <a:cs typeface="Calibri" panose="020F0502020204030204" pitchFamily="34" charset="0"/>
              </a:rPr>
              <a:t>örneğin aşağıdaki </a:t>
            </a:r>
            <a:r>
              <a:rPr lang="tr-TR" sz="1800" dirty="0">
                <a:latin typeface="Calibri" panose="020F0502020204030204" pitchFamily="34" charset="0"/>
                <a:cs typeface="Calibri" panose="020F0502020204030204" pitchFamily="34" charset="0"/>
              </a:rPr>
              <a:t>resimde arabanın orta noktası 7. ızgaraya denk geldiği için arabanın tespit edilmesinden/etrafına kutucuk çizmesinden o ızgara sorumludur.</a:t>
            </a:r>
          </a:p>
        </p:txBody>
      </p:sp>
      <p:pic>
        <p:nvPicPr>
          <p:cNvPr id="1026" name="Picture 2">
            <a:extLst>
              <a:ext uri="{FF2B5EF4-FFF2-40B4-BE49-F238E27FC236}">
                <a16:creationId xmlns:a16="http://schemas.microsoft.com/office/drawing/2014/main" id="{0E051B17-2542-2284-D16A-FCE83B8CF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279" y="1883343"/>
            <a:ext cx="535759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262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8|7.7|9.3|6.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hta Yazı">
  <a:themeElements>
    <a:clrScheme name="Tahta Yazı">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Tahta Yazı">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ahta Yazı">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TM03090434[[fn=Tahta Yazı]]</Template>
  <TotalTime>13135</TotalTime>
  <Words>4523</Words>
  <Application>Microsoft Office PowerPoint</Application>
  <PresentationFormat>Ekran Gösterisi (16:9)</PresentationFormat>
  <Paragraphs>427</Paragraphs>
  <Slides>66</Slides>
  <Notes>6</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66</vt:i4>
      </vt:variant>
    </vt:vector>
  </HeadingPairs>
  <TitlesOfParts>
    <vt:vector size="75" baseType="lpstr">
      <vt:lpstr>Arial</vt:lpstr>
      <vt:lpstr>Calibri</vt:lpstr>
      <vt:lpstr>Times New Roman</vt:lpstr>
      <vt:lpstr>TimesNewRomanPSMT</vt:lpstr>
      <vt:lpstr>Söhne</vt:lpstr>
      <vt:lpstr>Wingdings</vt:lpstr>
      <vt:lpstr>Helvetica Neue</vt:lpstr>
      <vt:lpstr>Arial Black</vt:lpstr>
      <vt:lpstr>Tahta Yazı</vt:lpstr>
      <vt:lpstr> YOLO Detection  </vt:lpstr>
      <vt:lpstr>Segmentation Performance Metrics</vt:lpstr>
      <vt:lpstr>Material and methods  2.Performance measures </vt:lpstr>
      <vt:lpstr>Material and methods -&gt;Parameter evaluation</vt:lpstr>
      <vt:lpstr>Material and methods  3. Parameter evaluation-Jackard-&gt;Jackard.py</vt:lpstr>
      <vt:lpstr>Material and methods  3. Parameter evaluation-Dice-&gt;Dice.py</vt:lpstr>
      <vt:lpstr>YOLO</vt:lpstr>
      <vt:lpstr>YOLO</vt:lpstr>
      <vt:lpstr>YOLO</vt:lpstr>
      <vt:lpstr>YOLO</vt:lpstr>
      <vt:lpstr>YOLO</vt:lpstr>
      <vt:lpstr>YOLO</vt:lpstr>
      <vt:lpstr>YOLO</vt:lpstr>
      <vt:lpstr>YOLO V7</vt:lpstr>
      <vt:lpstr>YOLO V7 Uygulama-&gt; Yolov7.ipynb</vt:lpstr>
      <vt:lpstr>YOLO V7 Uygulama-&gt; Yolov7.ipynb</vt:lpstr>
      <vt:lpstr>YOLO V7 Uygulama-&gt; Yolov7.ipynb</vt:lpstr>
      <vt:lpstr>YOLO V7 Uygulama-&gt; Yolov7.ipynb</vt:lpstr>
      <vt:lpstr>Örnek Uygulama-&gt;Real-time Object Detection</vt:lpstr>
      <vt:lpstr>Örnek Uygulama-&gt;Real-time Object Detection</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İle PollyPoint Segmentation</vt:lpstr>
      <vt:lpstr>YOLO İle PollyPoint Segmentation</vt:lpstr>
      <vt:lpstr>YOLO İle PollyPoint Segmentation</vt:lpstr>
      <vt:lpstr>YOLO İle PollyPoint Segmentation-&gt;yolopoly.ipynb</vt:lpstr>
      <vt:lpstr>YOLO İle PollyPoint Segmentation-&gt;yolopoly.ipynb</vt:lpstr>
      <vt:lpstr>YOLO İle PollyPoint Segmentation-&gt;yolopoly.ipynb</vt:lpstr>
      <vt:lpstr>YOLO İle PollyPoint Segmentation-&gt;yolopoly.ipynb</vt:lpstr>
      <vt:lpstr>YOLO İle PollyPoint Segmentation-&gt;Polly Crop Images</vt:lpstr>
      <vt:lpstr>YOLO İle PollyPoint Segmentation-&gt;Train Custom Dataset</vt:lpstr>
      <vt:lpstr>YOLO İle PollyPoint Segmentation-&gt;Train Custom Dataset</vt:lpstr>
      <vt:lpstr>YOLO İle PollyPoint Segmentation-&gt;Train Custom Dataset</vt:lpstr>
      <vt:lpstr>YOLO İle PollyPoint Segmentation-&gt;Train Custom Dataset</vt:lpstr>
      <vt:lpstr>YOLO İle PollyPoint Segmentation-&gt;Train Custom Dataset</vt:lpstr>
      <vt:lpstr>YOLO İle PollyPoint Segmentation-&gt;Train Custom Dataset (labelme2yolo.py)</vt:lpstr>
      <vt:lpstr>YOLO İle PollyPoint Segmentation-&gt;Train Custom Dataset (labelme2yolo.py)</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lpstr>YOLO İle PollyPoint Segmentation-&gt;Train Custom Dataset (YOLO11_Tutorial.ipynb)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525</cp:revision>
  <dcterms:created xsi:type="dcterms:W3CDTF">2020-10-02T20:23:56Z</dcterms:created>
  <dcterms:modified xsi:type="dcterms:W3CDTF">2024-10-30T18:04:04Z</dcterms:modified>
</cp:coreProperties>
</file>